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4"/>
  </p:sldMasterIdLst>
  <p:notesMasterIdLst>
    <p:notesMasterId r:id="rId13"/>
  </p:notesMasterIdLst>
  <p:sldIdLst>
    <p:sldId id="307" r:id="rId5"/>
    <p:sldId id="302" r:id="rId6"/>
    <p:sldId id="294" r:id="rId7"/>
    <p:sldId id="303" r:id="rId8"/>
    <p:sldId id="304" r:id="rId9"/>
    <p:sldId id="305" r:id="rId10"/>
    <p:sldId id="306" r:id="rId11"/>
    <p:sldId id="300" r:id="rId12"/>
  </p:sldIdLst>
  <p:sldSz cx="7556500" cy="10693400"/>
  <p:notesSz cx="6669088" cy="9926638"/>
  <p:embeddedFontLst>
    <p:embeddedFont>
      <p:font typeface="Berlin Sans FB Demi" panose="020E0802020502020306" pitchFamily="34" charset="0"/>
      <p:bold r:id="rId14"/>
    </p:embeddedFont>
  </p:embeddedFont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4E5E"/>
    <a:srgbClr val="97C11F"/>
    <a:srgbClr val="ECD201"/>
    <a:srgbClr val="892522"/>
    <a:srgbClr val="1D9ADD"/>
    <a:srgbClr val="F0F0F0"/>
    <a:srgbClr val="07A479"/>
    <a:srgbClr val="8B312E"/>
    <a:srgbClr val="542F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65"/>
    <p:restoredTop sz="94688"/>
  </p:normalViewPr>
  <p:slideViewPr>
    <p:cSldViewPr>
      <p:cViewPr>
        <p:scale>
          <a:sx n="90" d="100"/>
          <a:sy n="90" d="100"/>
        </p:scale>
        <p:origin x="1080" y="-10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406" cy="498100"/>
          </a:xfrm>
          <a:prstGeom prst="rect">
            <a:avLst/>
          </a:prstGeom>
        </p:spPr>
        <p:txBody>
          <a:bodyPr vert="horz" lIns="83521" tIns="41761" rIns="83521" bIns="41761" rtlCol="0"/>
          <a:lstStyle>
            <a:lvl1pPr algn="l">
              <a:defRPr sz="1100"/>
            </a:lvl1pPr>
          </a:lstStyle>
          <a:p>
            <a:endParaRPr lang="en-US"/>
          </a:p>
        </p:txBody>
      </p:sp>
      <p:sp>
        <p:nvSpPr>
          <p:cNvPr id="3" name="Date Placeholder 2"/>
          <p:cNvSpPr>
            <a:spLocks noGrp="1"/>
          </p:cNvSpPr>
          <p:nvPr>
            <p:ph type="dt" idx="1"/>
          </p:nvPr>
        </p:nvSpPr>
        <p:spPr>
          <a:xfrm>
            <a:off x="3777282" y="0"/>
            <a:ext cx="2890406" cy="498100"/>
          </a:xfrm>
          <a:prstGeom prst="rect">
            <a:avLst/>
          </a:prstGeom>
        </p:spPr>
        <p:txBody>
          <a:bodyPr vert="horz" lIns="83521" tIns="41761" rIns="83521" bIns="41761" rtlCol="0"/>
          <a:lstStyle>
            <a:lvl1pPr algn="r">
              <a:defRPr sz="1100"/>
            </a:lvl1pPr>
          </a:lstStyle>
          <a:p>
            <a:fld id="{C7A8C228-8169-1745-AB85-4A22C667C8FB}" type="datetimeFigureOut">
              <a:rPr lang="en-US" smtClean="0"/>
              <a:t>4/13/2026</a:t>
            </a:fld>
            <a:endParaRPr lang="en-US"/>
          </a:p>
        </p:txBody>
      </p:sp>
      <p:sp>
        <p:nvSpPr>
          <p:cNvPr id="4" name="Slide Image Placeholder 3"/>
          <p:cNvSpPr>
            <a:spLocks noGrp="1" noRot="1" noChangeAspect="1"/>
          </p:cNvSpPr>
          <p:nvPr>
            <p:ph type="sldImg" idx="2"/>
          </p:nvPr>
        </p:nvSpPr>
        <p:spPr>
          <a:xfrm>
            <a:off x="2151063" y="1239838"/>
            <a:ext cx="2366962" cy="3351212"/>
          </a:xfrm>
          <a:prstGeom prst="rect">
            <a:avLst/>
          </a:prstGeom>
          <a:noFill/>
          <a:ln w="12700">
            <a:solidFill>
              <a:prstClr val="black"/>
            </a:solidFill>
          </a:ln>
        </p:spPr>
        <p:txBody>
          <a:bodyPr vert="horz" lIns="83521" tIns="41761" rIns="83521" bIns="41761" rtlCol="0" anchor="ctr"/>
          <a:lstStyle/>
          <a:p>
            <a:endParaRPr lang="en-US"/>
          </a:p>
        </p:txBody>
      </p:sp>
      <p:sp>
        <p:nvSpPr>
          <p:cNvPr id="5" name="Notes Placeholder 4"/>
          <p:cNvSpPr>
            <a:spLocks noGrp="1"/>
          </p:cNvSpPr>
          <p:nvPr>
            <p:ph type="body" sz="quarter" idx="3"/>
          </p:nvPr>
        </p:nvSpPr>
        <p:spPr>
          <a:xfrm>
            <a:off x="666909" y="4777638"/>
            <a:ext cx="5335270" cy="3908171"/>
          </a:xfrm>
          <a:prstGeom prst="rect">
            <a:avLst/>
          </a:prstGeom>
        </p:spPr>
        <p:txBody>
          <a:bodyPr vert="horz" lIns="83521" tIns="41761" rIns="83521" bIns="41761"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38"/>
            <a:ext cx="2890406" cy="498100"/>
          </a:xfrm>
          <a:prstGeom prst="rect">
            <a:avLst/>
          </a:prstGeom>
        </p:spPr>
        <p:txBody>
          <a:bodyPr vert="horz" lIns="83521" tIns="41761" rIns="83521" bIns="41761" rtlCol="0" anchor="b"/>
          <a:lstStyle>
            <a:lvl1pPr algn="l">
              <a:defRPr sz="1100"/>
            </a:lvl1pPr>
          </a:lstStyle>
          <a:p>
            <a:endParaRPr lang="en-US"/>
          </a:p>
        </p:txBody>
      </p:sp>
      <p:sp>
        <p:nvSpPr>
          <p:cNvPr id="7" name="Slide Number Placeholder 6"/>
          <p:cNvSpPr>
            <a:spLocks noGrp="1"/>
          </p:cNvSpPr>
          <p:nvPr>
            <p:ph type="sldNum" sz="quarter" idx="5"/>
          </p:nvPr>
        </p:nvSpPr>
        <p:spPr>
          <a:xfrm>
            <a:off x="3777282" y="9428538"/>
            <a:ext cx="2890406" cy="498100"/>
          </a:xfrm>
          <a:prstGeom prst="rect">
            <a:avLst/>
          </a:prstGeom>
        </p:spPr>
        <p:txBody>
          <a:bodyPr vert="horz" lIns="83521" tIns="41761" rIns="83521" bIns="41761" rtlCol="0" anchor="b"/>
          <a:lstStyle>
            <a:lvl1pPr algn="r">
              <a:defRPr sz="1100"/>
            </a:lvl1pPr>
          </a:lstStyle>
          <a:p>
            <a:fld id="{B1E19445-D045-E442-AAA2-02AC7644DE88}" type="slidenum">
              <a:rPr lang="en-US" smtClean="0"/>
              <a:t>‹#›</a:t>
            </a:fld>
            <a:endParaRPr lang="en-US"/>
          </a:p>
        </p:txBody>
      </p:sp>
    </p:spTree>
    <p:extLst>
      <p:ext uri="{BB962C8B-B14F-4D97-AF65-F5344CB8AC3E}">
        <p14:creationId xmlns:p14="http://schemas.microsoft.com/office/powerpoint/2010/main" val="2600968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430887"/>
          </a:xfrm>
          <a:prstGeom prst="rect">
            <a:avLst/>
          </a:prstGeom>
        </p:spPr>
        <p:txBody>
          <a:bodyPr wrap="square" lIns="0" tIns="0" rIns="0" bIns="0">
            <a:spAutoFit/>
          </a:bodyPr>
          <a:lstStyle>
            <a:lvl1pPr>
              <a:defRPr sz="2800" b="1" i="0">
                <a:solidFill>
                  <a:srgbClr val="0070C0"/>
                </a:solidFill>
                <a:latin typeface="Gill Sans Nova Book"/>
                <a:cs typeface="Gill Sans Nova Book"/>
              </a:defRPr>
            </a:lvl1pPr>
          </a:lstStyle>
          <a:p>
            <a:pPr rtl="0"/>
            <a:endParaRPr dirty="0"/>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b="0" i="0">
                <a:solidFill>
                  <a:schemeClr val="tx1"/>
                </a:solidFill>
              </a:defRPr>
            </a:lvl1pPr>
          </a:lstStyle>
          <a:p>
            <a:endParaRPr/>
          </a:p>
        </p:txBody>
      </p:sp>
      <p:sp>
        <p:nvSpPr>
          <p:cNvPr id="6" name="Holder 6"/>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pic>
        <p:nvPicPr>
          <p:cNvPr id="15" name="object 73">
            <a:extLst>
              <a:ext uri="{FF2B5EF4-FFF2-40B4-BE49-F238E27FC236}">
                <a16:creationId xmlns:a16="http://schemas.microsoft.com/office/drawing/2014/main" id="{E953E023-F442-FDA0-4D38-EA97DE12497B}"/>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1372679" y="9988518"/>
            <a:ext cx="986842" cy="272959"/>
          </a:xfrm>
          <a:prstGeom prst="rect">
            <a:avLst/>
          </a:prstGeom>
        </p:spPr>
      </p:pic>
      <p:sp>
        <p:nvSpPr>
          <p:cNvPr id="17" name="object 78">
            <a:extLst>
              <a:ext uri="{FF2B5EF4-FFF2-40B4-BE49-F238E27FC236}">
                <a16:creationId xmlns:a16="http://schemas.microsoft.com/office/drawing/2014/main" id="{E387DE3F-3016-51B8-2BA3-498DD803FC5F}"/>
              </a:ext>
            </a:extLst>
          </p:cNvPr>
          <p:cNvSpPr txBox="1">
            <a:spLocks/>
          </p:cNvSpPr>
          <p:nvPr userDrawn="1"/>
        </p:nvSpPr>
        <p:spPr>
          <a:xfrm>
            <a:off x="1067300" y="10060162"/>
            <a:ext cx="271144" cy="103504"/>
          </a:xfrm>
          <a:prstGeom prst="rect">
            <a:avLst/>
          </a:prstGeom>
        </p:spPr>
        <p:txBody>
          <a:bodyPr vert="horz" wrap="square" lIns="0" tIns="10795" rIns="0" bIns="0" rtlCol="0">
            <a:spAutoFit/>
          </a:bodyPr>
          <a:lstStyle>
            <a:defPPr>
              <a:defRPr kern="0"/>
            </a:defPPr>
            <a:lvl1pPr>
              <a:defRPr sz="500" b="0" i="0">
                <a:solidFill>
                  <a:schemeClr val="bg1"/>
                </a:solidFill>
                <a:latin typeface="GillSansNova-Book"/>
                <a:cs typeface="GillSansNova-Book"/>
              </a:defRPr>
            </a:lvl1pPr>
          </a:lstStyle>
          <a:p>
            <a:pPr marL="12700">
              <a:spcBef>
                <a:spcPts val="85"/>
              </a:spcBef>
            </a:pPr>
            <a:r>
              <a:rPr lang="en-GB" spc="-10" dirty="0"/>
              <a:t>PART</a:t>
            </a:r>
            <a:r>
              <a:rPr lang="en-GB" spc="-5" dirty="0"/>
              <a:t> </a:t>
            </a:r>
            <a:r>
              <a:rPr lang="en-GB" spc="-25" dirty="0"/>
              <a:t>OF</a:t>
            </a:r>
          </a:p>
        </p:txBody>
      </p:sp>
      <p:pic>
        <p:nvPicPr>
          <p:cNvPr id="18" name="Picture 17" descr="Background pattern&#10;&#10;Description automatically generated">
            <a:extLst>
              <a:ext uri="{FF2B5EF4-FFF2-40B4-BE49-F238E27FC236}">
                <a16:creationId xmlns:a16="http://schemas.microsoft.com/office/drawing/2014/main" id="{9C63CB22-C9A4-DE49-75AC-EA8D07CAF2F8}"/>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12" y="4333061"/>
            <a:ext cx="810616" cy="635883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067300" y="988931"/>
            <a:ext cx="4610735" cy="430887"/>
          </a:xfrm>
          <a:prstGeom prst="rect">
            <a:avLst/>
          </a:prstGeom>
        </p:spPr>
        <p:txBody>
          <a:bodyPr lIns="0" tIns="0" rIns="0" bIns="0"/>
          <a:lstStyle>
            <a:lvl1pPr>
              <a:defRPr sz="2800" b="1" i="0">
                <a:solidFill>
                  <a:srgbClr val="0070C0"/>
                </a:solidFill>
                <a:latin typeface="Gill Sans Nova Book"/>
                <a:cs typeface="Gill Sans Nova Book"/>
              </a:defRPr>
            </a:lvl1pPr>
          </a:lstStyle>
          <a:p>
            <a:endParaRPr dirty="0"/>
          </a:p>
        </p:txBody>
      </p:sp>
      <p:sp>
        <p:nvSpPr>
          <p:cNvPr id="3" name="Holder 3"/>
          <p:cNvSpPr>
            <a:spLocks noGrp="1"/>
          </p:cNvSpPr>
          <p:nvPr>
            <p:ph type="body" idx="1"/>
          </p:nvPr>
        </p:nvSpPr>
        <p:spPr>
          <a:xfrm>
            <a:off x="1041900" y="2817003"/>
            <a:ext cx="5692775" cy="5143500"/>
          </a:xfrm>
          <a:prstGeom prst="rect">
            <a:avLst/>
          </a:prstGeom>
        </p:spPr>
        <p:txBody>
          <a:bodyPr lIns="0" tIns="0" rIns="0" bIns="0"/>
          <a:lstStyle>
            <a:lvl1pPr>
              <a:defRPr b="0" i="0">
                <a:solidFill>
                  <a:schemeClr val="tx1"/>
                </a:solidFill>
              </a:defRPr>
            </a:lvl1pPr>
          </a:lstStyle>
          <a:p>
            <a:endParaRPr/>
          </a:p>
        </p:txBody>
      </p:sp>
      <p:sp>
        <p:nvSpPr>
          <p:cNvPr id="6" name="Holder 6"/>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pic>
        <p:nvPicPr>
          <p:cNvPr id="7" name="Picture 6" descr="Background pattern&#10;&#10;Description automatically generated">
            <a:extLst>
              <a:ext uri="{FF2B5EF4-FFF2-40B4-BE49-F238E27FC236}">
                <a16:creationId xmlns:a16="http://schemas.microsoft.com/office/drawing/2014/main" id="{E570C0E9-CCD3-8CAE-B743-3DFE9229727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612" y="4333061"/>
            <a:ext cx="810616" cy="6358832"/>
          </a:xfrm>
          <a:prstGeom prst="rect">
            <a:avLst/>
          </a:prstGeom>
        </p:spPr>
      </p:pic>
      <p:pic>
        <p:nvPicPr>
          <p:cNvPr id="8" name="object 73">
            <a:extLst>
              <a:ext uri="{FF2B5EF4-FFF2-40B4-BE49-F238E27FC236}">
                <a16:creationId xmlns:a16="http://schemas.microsoft.com/office/drawing/2014/main" id="{DC45C222-1C3B-8BC7-D167-E25A0DA86E74}"/>
              </a:ext>
            </a:extLst>
          </p:cNvPr>
          <p:cNvPicPr/>
          <p:nvPr userDrawn="1"/>
        </p:nvPicPr>
        <p:blipFill>
          <a:blip r:embed="rId3" cstate="screen">
            <a:extLst>
              <a:ext uri="{28A0092B-C50C-407E-A947-70E740481C1C}">
                <a14:useLocalDpi xmlns:a14="http://schemas.microsoft.com/office/drawing/2010/main"/>
              </a:ext>
            </a:extLst>
          </a:blip>
          <a:stretch>
            <a:fillRect/>
          </a:stretch>
        </p:blipFill>
        <p:spPr>
          <a:xfrm>
            <a:off x="1372679" y="9988518"/>
            <a:ext cx="986842" cy="272959"/>
          </a:xfrm>
          <a:prstGeom prst="rect">
            <a:avLst/>
          </a:prstGeom>
        </p:spPr>
      </p:pic>
      <p:sp>
        <p:nvSpPr>
          <p:cNvPr id="9" name="object 78">
            <a:extLst>
              <a:ext uri="{FF2B5EF4-FFF2-40B4-BE49-F238E27FC236}">
                <a16:creationId xmlns:a16="http://schemas.microsoft.com/office/drawing/2014/main" id="{0786EF12-C911-516D-DC78-2BF5A3AF7E96}"/>
              </a:ext>
            </a:extLst>
          </p:cNvPr>
          <p:cNvSpPr txBox="1">
            <a:spLocks/>
          </p:cNvSpPr>
          <p:nvPr userDrawn="1"/>
        </p:nvSpPr>
        <p:spPr>
          <a:xfrm>
            <a:off x="1067300" y="10060162"/>
            <a:ext cx="271144" cy="103504"/>
          </a:xfrm>
          <a:prstGeom prst="rect">
            <a:avLst/>
          </a:prstGeom>
        </p:spPr>
        <p:txBody>
          <a:bodyPr vert="horz" wrap="square" lIns="0" tIns="10795" rIns="0" bIns="0" rtlCol="0">
            <a:spAutoFit/>
          </a:bodyPr>
          <a:lstStyle>
            <a:defPPr>
              <a:defRPr kern="0"/>
            </a:defPPr>
            <a:lvl1pPr>
              <a:defRPr sz="500" b="0" i="0">
                <a:solidFill>
                  <a:schemeClr val="bg1"/>
                </a:solidFill>
                <a:latin typeface="GillSansNova-Book"/>
                <a:cs typeface="GillSansNova-Book"/>
              </a:defRPr>
            </a:lvl1pPr>
          </a:lstStyle>
          <a:p>
            <a:pPr marL="12700">
              <a:spcBef>
                <a:spcPts val="85"/>
              </a:spcBef>
            </a:pPr>
            <a:r>
              <a:rPr lang="en-GB" spc="-10" dirty="0"/>
              <a:t>PART</a:t>
            </a:r>
            <a:r>
              <a:rPr lang="en-GB" spc="-5" dirty="0"/>
              <a:t> </a:t>
            </a:r>
            <a:r>
              <a:rPr lang="en-GB" spc="-25" dirty="0"/>
              <a:t>OF</a:t>
            </a:r>
          </a:p>
        </p:txBody>
      </p:sp>
    </p:spTree>
  </p:cSld>
  <p:clrMapOvr>
    <a:masterClrMapping/>
  </p:clrMapOvr>
  <p:extLst>
    <p:ext uri="{DCECCB84-F9BA-43D5-87BE-67443E8EF086}">
      <p15:sldGuideLst xmlns:p15="http://schemas.microsoft.com/office/powerpoint/2012/main">
        <p15:guide id="1" orient="horz" pos="3368" userDrawn="1">
          <p15:clr>
            <a:srgbClr val="FBAE40"/>
          </p15:clr>
        </p15:guide>
        <p15:guide id="2" pos="23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067300" y="988931"/>
            <a:ext cx="4610735" cy="807719"/>
          </a:xfrm>
          <a:prstGeom prst="rect">
            <a:avLst/>
          </a:prstGeom>
        </p:spPr>
        <p:txBody>
          <a:bodyPr lIns="0" tIns="0" rIns="0" bIns="0"/>
          <a:lstStyle>
            <a:lvl1pPr>
              <a:defRPr sz="2800" b="1" i="0">
                <a:solidFill>
                  <a:srgbClr val="002B54"/>
                </a:solidFill>
                <a:latin typeface="Gill Sans Nova Book"/>
                <a:cs typeface="Gill Sans Nova Book"/>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1067300" y="10060162"/>
            <a:ext cx="271144" cy="103504"/>
          </a:xfrm>
          <a:prstGeom prst="rect">
            <a:avLst/>
          </a:prstGeom>
        </p:spPr>
        <p:txBody>
          <a:bodyPr lIns="0" tIns="0" rIns="0" bIns="0"/>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6" name="Holder 6"/>
          <p:cNvSpPr>
            <a:spLocks noGrp="1"/>
          </p:cNvSpPr>
          <p:nvPr>
            <p:ph type="dt" sz="half" idx="6"/>
          </p:nvPr>
        </p:nvSpPr>
        <p:spPr>
          <a:xfrm>
            <a:off x="-1931534" y="9628996"/>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7" name="Holder 7"/>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067300" y="988931"/>
            <a:ext cx="4610735" cy="807719"/>
          </a:xfrm>
          <a:prstGeom prst="rect">
            <a:avLst/>
          </a:prstGeom>
        </p:spPr>
        <p:txBody>
          <a:bodyPr lIns="0" tIns="0" rIns="0" bIns="0"/>
          <a:lstStyle>
            <a:lvl1pPr>
              <a:defRPr sz="2800" b="1" i="0">
                <a:solidFill>
                  <a:srgbClr val="002B54"/>
                </a:solidFill>
                <a:latin typeface="Gill Sans Nova Book"/>
                <a:cs typeface="Gill Sans Nova Book"/>
              </a:defRPr>
            </a:lvl1pPr>
          </a:lstStyle>
          <a:p>
            <a:endParaRPr/>
          </a:p>
        </p:txBody>
      </p:sp>
      <p:sp>
        <p:nvSpPr>
          <p:cNvPr id="3" name="Holder 3"/>
          <p:cNvSpPr>
            <a:spLocks noGrp="1"/>
          </p:cNvSpPr>
          <p:nvPr>
            <p:ph type="ftr" sz="quarter" idx="5"/>
          </p:nvPr>
        </p:nvSpPr>
        <p:spPr>
          <a:xfrm>
            <a:off x="1067300" y="10060162"/>
            <a:ext cx="271144" cy="103504"/>
          </a:xfrm>
          <a:prstGeom prst="rect">
            <a:avLst/>
          </a:prstGeom>
        </p:spPr>
        <p:txBody>
          <a:bodyPr lIns="0" tIns="0" rIns="0" bIns="0"/>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4" name="Holder 4"/>
          <p:cNvSpPr>
            <a:spLocks noGrp="1"/>
          </p:cNvSpPr>
          <p:nvPr>
            <p:ph type="dt" sz="half" idx="6"/>
          </p:nvPr>
        </p:nvSpPr>
        <p:spPr>
          <a:xfrm>
            <a:off x="-1931534" y="9628996"/>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5" name="Holder 5"/>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1067300" y="10060162"/>
            <a:ext cx="271144" cy="103504"/>
          </a:xfrm>
          <a:prstGeom prst="rect">
            <a:avLst/>
          </a:prstGeom>
        </p:spPr>
        <p:txBody>
          <a:bodyPr lIns="0" tIns="0" rIns="0" bIns="0"/>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3" name="Holder 3"/>
          <p:cNvSpPr>
            <a:spLocks noGrp="1"/>
          </p:cNvSpPr>
          <p:nvPr>
            <p:ph type="dt" sz="half" idx="6"/>
          </p:nvPr>
        </p:nvSpPr>
        <p:spPr>
          <a:xfrm>
            <a:off x="-1931534" y="9628996"/>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4" name="Holder 4"/>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userDrawn="1"/>
        </p:nvSpPr>
        <p:spPr>
          <a:xfrm>
            <a:off x="287997" y="288010"/>
            <a:ext cx="6984365" cy="9558020"/>
          </a:xfrm>
          <a:custGeom>
            <a:avLst/>
            <a:gdLst/>
            <a:ahLst/>
            <a:cxnLst/>
            <a:rect l="l" t="t" r="r" b="b"/>
            <a:pathLst>
              <a:path w="6984365" h="9558020">
                <a:moveTo>
                  <a:pt x="0" y="9557994"/>
                </a:moveTo>
                <a:lnTo>
                  <a:pt x="6983996" y="9557994"/>
                </a:lnTo>
                <a:lnTo>
                  <a:pt x="6983996" y="0"/>
                </a:lnTo>
                <a:lnTo>
                  <a:pt x="0" y="0"/>
                </a:lnTo>
                <a:lnTo>
                  <a:pt x="0" y="9557994"/>
                </a:lnTo>
                <a:close/>
              </a:path>
            </a:pathLst>
          </a:custGeom>
          <a:solidFill>
            <a:srgbClr val="E6E7E8"/>
          </a:solidFill>
        </p:spPr>
        <p:txBody>
          <a:bodyPr wrap="square" lIns="0" tIns="0" rIns="0" bIns="0" rtlCol="0"/>
          <a:lstStyle/>
          <a:p>
            <a:pPr algn="l" rtl="0"/>
            <a:endParaRPr/>
          </a:p>
        </p:txBody>
      </p:sp>
      <p:sp>
        <p:nvSpPr>
          <p:cNvPr id="17" name="bg object 17"/>
          <p:cNvSpPr/>
          <p:nvPr userDrawn="1"/>
        </p:nvSpPr>
        <p:spPr>
          <a:xfrm>
            <a:off x="287997" y="9846005"/>
            <a:ext cx="6984365" cy="558165"/>
          </a:xfrm>
          <a:custGeom>
            <a:avLst/>
            <a:gdLst/>
            <a:ahLst/>
            <a:cxnLst/>
            <a:rect l="l" t="t" r="r" b="b"/>
            <a:pathLst>
              <a:path w="6984365" h="558165">
                <a:moveTo>
                  <a:pt x="6983996" y="0"/>
                </a:moveTo>
                <a:lnTo>
                  <a:pt x="0" y="0"/>
                </a:lnTo>
                <a:lnTo>
                  <a:pt x="0" y="557999"/>
                </a:lnTo>
                <a:lnTo>
                  <a:pt x="6983996" y="557999"/>
                </a:lnTo>
                <a:lnTo>
                  <a:pt x="6983996" y="0"/>
                </a:lnTo>
                <a:close/>
              </a:path>
            </a:pathLst>
          </a:custGeom>
          <a:solidFill>
            <a:srgbClr val="88292D"/>
          </a:solidFill>
        </p:spPr>
        <p:txBody>
          <a:bodyPr wrap="square" lIns="0" tIns="0" rIns="0" bIns="0" rtlCol="0"/>
          <a:lstStyle/>
          <a:p>
            <a:pPr algn="l" rtl="0"/>
            <a:endParaRPr/>
          </a:p>
        </p:txBody>
      </p:sp>
      <p:sp>
        <p:nvSpPr>
          <p:cNvPr id="2" name="Holder 2"/>
          <p:cNvSpPr>
            <a:spLocks noGrp="1"/>
          </p:cNvSpPr>
          <p:nvPr>
            <p:ph type="title"/>
          </p:nvPr>
        </p:nvSpPr>
        <p:spPr>
          <a:xfrm>
            <a:off x="1067300" y="988931"/>
            <a:ext cx="4610735" cy="430887"/>
          </a:xfrm>
          <a:prstGeom prst="rect">
            <a:avLst/>
          </a:prstGeom>
        </p:spPr>
        <p:txBody>
          <a:bodyPr wrap="square" lIns="0" tIns="0" rIns="0" bIns="0">
            <a:spAutoFit/>
          </a:bodyPr>
          <a:lstStyle>
            <a:lvl1pPr>
              <a:defRPr sz="2800" b="1" i="0">
                <a:solidFill>
                  <a:srgbClr val="002B54"/>
                </a:solidFill>
                <a:latin typeface="Gill Sans Nova Book"/>
                <a:cs typeface="Gill Sans Nova Book"/>
              </a:defRPr>
            </a:lvl1pPr>
          </a:lstStyle>
          <a:p>
            <a:pPr rtl="0"/>
            <a:endParaRPr dirty="0"/>
          </a:p>
        </p:txBody>
      </p:sp>
      <p:sp>
        <p:nvSpPr>
          <p:cNvPr id="3" name="Holder 3"/>
          <p:cNvSpPr>
            <a:spLocks noGrp="1"/>
          </p:cNvSpPr>
          <p:nvPr>
            <p:ph type="body" idx="1"/>
          </p:nvPr>
        </p:nvSpPr>
        <p:spPr>
          <a:xfrm>
            <a:off x="1041900" y="2817003"/>
            <a:ext cx="5692775" cy="5143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1067300" y="10060162"/>
            <a:ext cx="271144" cy="103504"/>
          </a:xfrm>
          <a:prstGeom prst="rect">
            <a:avLst/>
          </a:prstGeom>
        </p:spPr>
        <p:txBody>
          <a:bodyPr wrap="square" lIns="0" tIns="0" rIns="0" bIns="0">
            <a:spAutoFit/>
          </a:bodyPr>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6" name="Holder 6"/>
          <p:cNvSpPr>
            <a:spLocks noGrp="1"/>
          </p:cNvSpPr>
          <p:nvPr>
            <p:ph type="sldNum" sz="quarter" idx="7"/>
          </p:nvPr>
        </p:nvSpPr>
        <p:spPr>
          <a:xfrm>
            <a:off x="6598141" y="10022700"/>
            <a:ext cx="415925" cy="163195"/>
          </a:xfrm>
          <a:prstGeom prst="rect">
            <a:avLst/>
          </a:prstGeom>
        </p:spPr>
        <p:txBody>
          <a:bodyPr wrap="square" lIns="0" tIns="0" rIns="0" bIns="0">
            <a:spAutoFit/>
          </a:bodyPr>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solidFill>
            <a:srgbClr val="0070C0"/>
          </a:solidFill>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7.png"/><Relationship Id="rId7" Type="http://schemas.openxmlformats.org/officeDocument/2006/relationships/image" Target="../media/image17.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8.svg"/><Relationship Id="rId9"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47" name="object 147"/>
          <p:cNvSpPr txBox="1">
            <a:spLocks noGrp="1"/>
          </p:cNvSpPr>
          <p:nvPr>
            <p:ph type="title"/>
          </p:nvPr>
        </p:nvSpPr>
        <p:spPr>
          <a:xfrm>
            <a:off x="566358" y="7480300"/>
            <a:ext cx="6488492" cy="1921039"/>
          </a:xfrm>
          <a:prstGeom prst="rect">
            <a:avLst/>
          </a:prstGeom>
        </p:spPr>
        <p:txBody>
          <a:bodyPr vert="horz" wrap="square" lIns="0" tIns="12700" rIns="0" bIns="0" rtlCol="0">
            <a:spAutoFit/>
          </a:bodyPr>
          <a:lstStyle/>
          <a:p>
            <a:pPr marL="12700" algn="ctr">
              <a:lnSpc>
                <a:spcPct val="100000"/>
              </a:lnSpc>
              <a:spcBef>
                <a:spcPts val="100"/>
              </a:spcBef>
            </a:pPr>
            <a:r>
              <a:rPr lang="en-GB" sz="4800" spc="-20" dirty="0">
                <a:solidFill>
                  <a:schemeClr val="bg1"/>
                </a:solidFill>
                <a:latin typeface="+mn-lt"/>
              </a:rPr>
              <a:t>Emotional Based School Avoidance</a:t>
            </a:r>
            <a:br>
              <a:rPr lang="en-GB" sz="4800" spc="-20" dirty="0">
                <a:solidFill>
                  <a:schemeClr val="bg1"/>
                </a:solidFill>
                <a:latin typeface="+mn-lt"/>
              </a:rPr>
            </a:br>
            <a:r>
              <a:rPr lang="en-GB" spc="-20" dirty="0">
                <a:solidFill>
                  <a:schemeClr val="bg1"/>
                </a:solidFill>
                <a:latin typeface="+mn-lt"/>
              </a:rPr>
              <a:t>Information for Parents &amp; Carers</a:t>
            </a:r>
            <a:endParaRPr sz="4800" spc="-75" dirty="0">
              <a:solidFill>
                <a:schemeClr val="bg1"/>
              </a:solidFill>
              <a:latin typeface="+mn-lt"/>
            </a:endParaRPr>
          </a:p>
        </p:txBody>
      </p:sp>
      <p:sp>
        <p:nvSpPr>
          <p:cNvPr id="11" name="Rectangle 10">
            <a:extLst>
              <a:ext uri="{FF2B5EF4-FFF2-40B4-BE49-F238E27FC236}">
                <a16:creationId xmlns:a16="http://schemas.microsoft.com/office/drawing/2014/main" id="{D57E7DF0-E375-CD07-3B7B-A79E36D9E59B}"/>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a:extLst>
              <a:ext uri="{FF2B5EF4-FFF2-40B4-BE49-F238E27FC236}">
                <a16:creationId xmlns:a16="http://schemas.microsoft.com/office/drawing/2014/main" id="{874A69D8-812A-9529-9AB7-36A2C5BC7EC8}"/>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5" name="Rectangle 4">
            <a:extLst>
              <a:ext uri="{FF2B5EF4-FFF2-40B4-BE49-F238E27FC236}">
                <a16:creationId xmlns:a16="http://schemas.microsoft.com/office/drawing/2014/main" id="{1039A540-4D20-EDCF-BD32-AE59814A108E}"/>
              </a:ext>
            </a:extLst>
          </p:cNvPr>
          <p:cNvSpPr/>
          <p:nvPr/>
        </p:nvSpPr>
        <p:spPr>
          <a:xfrm>
            <a:off x="1956594" y="4380746"/>
            <a:ext cx="3733800" cy="1600200"/>
          </a:xfrm>
          <a:prstGeom prst="rect">
            <a:avLst/>
          </a:prstGeom>
          <a:solidFill>
            <a:schemeClr val="bg1"/>
          </a:solidFill>
          <a:ln w="698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74FD00F9-CA13-EC2C-4096-7EBA6DF1377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9342" y="4584700"/>
            <a:ext cx="2928303" cy="1192292"/>
          </a:xfrm>
          <a:prstGeom prst="rect">
            <a:avLst/>
          </a:prstGeom>
          <a:noFill/>
          <a:ln>
            <a:noFill/>
          </a:ln>
        </p:spPr>
      </p:pic>
      <p:sp>
        <p:nvSpPr>
          <p:cNvPr id="8" name="object 147">
            <a:extLst>
              <a:ext uri="{FF2B5EF4-FFF2-40B4-BE49-F238E27FC236}">
                <a16:creationId xmlns:a16="http://schemas.microsoft.com/office/drawing/2014/main" id="{69858C80-7384-725D-72A8-3C283371D36D}"/>
              </a:ext>
            </a:extLst>
          </p:cNvPr>
          <p:cNvSpPr txBox="1">
            <a:spLocks/>
          </p:cNvSpPr>
          <p:nvPr/>
        </p:nvSpPr>
        <p:spPr>
          <a:xfrm>
            <a:off x="567945" y="7641897"/>
            <a:ext cx="6488492" cy="1921039"/>
          </a:xfrm>
          <a:prstGeom prst="rect">
            <a:avLst/>
          </a:prstGeom>
          <a:solidFill>
            <a:srgbClr val="0070C0"/>
          </a:solidFill>
        </p:spPr>
        <p:txBody>
          <a:bodyPr vert="horz" wrap="square" lIns="0" tIns="12700" rIns="0" bIns="0" rtlCol="0">
            <a:spAutoFit/>
          </a:bodyPr>
          <a:lstStyle>
            <a:lvl1pPr>
              <a:defRPr sz="2800" b="1" i="0">
                <a:solidFill>
                  <a:srgbClr val="0070C0"/>
                </a:solidFill>
                <a:latin typeface="Gill Sans Nova Book"/>
                <a:ea typeface="+mj-ea"/>
                <a:cs typeface="Gill Sans Nova Book"/>
              </a:defRPr>
            </a:lvl1pPr>
          </a:lstStyle>
          <a:p>
            <a:pPr marL="12700" algn="ctr">
              <a:spcBef>
                <a:spcPts val="100"/>
              </a:spcBef>
            </a:pPr>
            <a:r>
              <a:rPr lang="en-GB" sz="4800" spc="-20" dirty="0">
                <a:solidFill>
                  <a:schemeClr val="bg1"/>
                </a:solidFill>
                <a:latin typeface="+mn-lt"/>
              </a:rPr>
              <a:t>Guide to Affordable Holiday Planning</a:t>
            </a:r>
            <a:br>
              <a:rPr lang="en-GB" sz="4800" spc="-20" dirty="0">
                <a:solidFill>
                  <a:schemeClr val="bg1"/>
                </a:solidFill>
                <a:latin typeface="+mn-lt"/>
              </a:rPr>
            </a:br>
            <a:r>
              <a:rPr lang="en-GB" spc="-20" dirty="0">
                <a:solidFill>
                  <a:schemeClr val="bg1"/>
                </a:solidFill>
                <a:latin typeface="+mn-lt"/>
              </a:rPr>
              <a:t>Information for Families</a:t>
            </a:r>
            <a:endParaRPr lang="en-GB" sz="4800" spc="-75" dirty="0">
              <a:solidFill>
                <a:schemeClr val="bg1"/>
              </a:solidFill>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7008FC8-2C96-BA37-7508-80F43981E4F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A9359DC-4929-780E-C005-BA52ADF6F75B}"/>
              </a:ext>
            </a:extLst>
          </p:cNvPr>
          <p:cNvSpPr/>
          <p:nvPr/>
        </p:nvSpPr>
        <p:spPr>
          <a:xfrm>
            <a:off x="303314" y="289218"/>
            <a:ext cx="6980136" cy="10114964"/>
          </a:xfrm>
          <a:prstGeom prst="rect">
            <a:avLst/>
          </a:prstGeom>
          <a:solidFill>
            <a:srgbClr val="0070C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7" name="object 147">
            <a:extLst>
              <a:ext uri="{FF2B5EF4-FFF2-40B4-BE49-F238E27FC236}">
                <a16:creationId xmlns:a16="http://schemas.microsoft.com/office/drawing/2014/main" id="{54B3DCC7-84D4-E644-E4D1-4317198FCAB7}"/>
              </a:ext>
            </a:extLst>
          </p:cNvPr>
          <p:cNvSpPr txBox="1">
            <a:spLocks noGrp="1"/>
          </p:cNvSpPr>
          <p:nvPr>
            <p:ph type="title"/>
          </p:nvPr>
        </p:nvSpPr>
        <p:spPr>
          <a:xfrm>
            <a:off x="806450" y="2832100"/>
            <a:ext cx="6216046" cy="5183470"/>
          </a:xfrm>
          <a:prstGeom prst="rect">
            <a:avLst/>
          </a:prstGeom>
        </p:spPr>
        <p:txBody>
          <a:bodyPr vert="horz" wrap="square" lIns="0" tIns="12700" rIns="0" bIns="0" rtlCol="0">
            <a:spAutoFit/>
          </a:bodyPr>
          <a:lstStyle/>
          <a:p>
            <a:pPr marL="12700" algn="l">
              <a:lnSpc>
                <a:spcPct val="100000"/>
              </a:lnSpc>
              <a:spcBef>
                <a:spcPts val="100"/>
              </a:spcBef>
            </a:pPr>
            <a:r>
              <a:rPr lang="en-GB" sz="4800" spc="-20" dirty="0">
                <a:solidFill>
                  <a:schemeClr val="bg1"/>
                </a:solidFill>
                <a:latin typeface="+mn-lt"/>
              </a:rPr>
              <a:t>You can make family memories without missing school.</a:t>
            </a:r>
            <a:br>
              <a:rPr lang="en-GB" sz="4800" spc="-20" dirty="0">
                <a:solidFill>
                  <a:schemeClr val="bg1"/>
                </a:solidFill>
                <a:latin typeface="+mn-lt"/>
              </a:rPr>
            </a:br>
            <a:br>
              <a:rPr lang="en-GB" sz="4800" spc="-20" dirty="0">
                <a:solidFill>
                  <a:schemeClr val="bg1"/>
                </a:solidFill>
                <a:latin typeface="+mn-lt"/>
              </a:rPr>
            </a:br>
            <a:r>
              <a:rPr lang="en-GB" sz="4800" spc="-20" dirty="0">
                <a:solidFill>
                  <a:schemeClr val="bg1"/>
                </a:solidFill>
                <a:latin typeface="+mn-lt"/>
              </a:rPr>
              <a:t>Family Holiday and Education can work side by side!</a:t>
            </a:r>
            <a:endParaRPr sz="4800" spc="-75" dirty="0">
              <a:solidFill>
                <a:schemeClr val="bg1"/>
              </a:solidFill>
              <a:latin typeface="+mn-lt"/>
            </a:endParaRPr>
          </a:p>
        </p:txBody>
      </p:sp>
      <p:sp>
        <p:nvSpPr>
          <p:cNvPr id="11" name="Rectangle 10">
            <a:extLst>
              <a:ext uri="{FF2B5EF4-FFF2-40B4-BE49-F238E27FC236}">
                <a16:creationId xmlns:a16="http://schemas.microsoft.com/office/drawing/2014/main" id="{B2A3B4D5-76DE-6DEF-2B1A-4C157A0C7A67}"/>
              </a:ext>
            </a:extLst>
          </p:cNvPr>
          <p:cNvSpPr/>
          <p:nvPr/>
        </p:nvSpPr>
        <p:spPr>
          <a:xfrm>
            <a:off x="566358" y="622300"/>
            <a:ext cx="6488492" cy="9525000"/>
          </a:xfrm>
          <a:prstGeom prst="rect">
            <a:avLst/>
          </a:prstGeom>
          <a:no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16535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13760CD-5EA4-E511-F46B-17799E551167}"/>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CE403B59-272F-2F44-87FE-F0131ED384D2}"/>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12700" y="0"/>
            <a:ext cx="7556500" cy="10693400"/>
          </a:xfrm>
          <a:prstGeom prst="rect">
            <a:avLst/>
          </a:prstGeom>
        </p:spPr>
      </p:pic>
      <p:sp>
        <p:nvSpPr>
          <p:cNvPr id="147" name="object 147">
            <a:extLst>
              <a:ext uri="{FF2B5EF4-FFF2-40B4-BE49-F238E27FC236}">
                <a16:creationId xmlns:a16="http://schemas.microsoft.com/office/drawing/2014/main" id="{525A8F5E-1D7E-A381-4F93-B659389BBE48}"/>
              </a:ext>
            </a:extLst>
          </p:cNvPr>
          <p:cNvSpPr txBox="1">
            <a:spLocks noGrp="1"/>
          </p:cNvSpPr>
          <p:nvPr>
            <p:ph type="title"/>
          </p:nvPr>
        </p:nvSpPr>
        <p:spPr>
          <a:xfrm>
            <a:off x="667354" y="774700"/>
            <a:ext cx="6286500" cy="7522572"/>
          </a:xfrm>
          <a:prstGeom prst="rect">
            <a:avLst/>
          </a:prstGeom>
        </p:spPr>
        <p:txBody>
          <a:bodyPr vert="horz" wrap="square" lIns="0" tIns="12700" rIns="0" bIns="0" rtlCol="0">
            <a:spAutoFit/>
          </a:bodyPr>
          <a:lstStyle/>
          <a:p>
            <a:pPr algn="l"/>
            <a:r>
              <a:rPr lang="en-GB" sz="2400" dirty="0">
                <a:latin typeface="+mn-lt"/>
              </a:rPr>
              <a:t>We know how expensive holidays have become, and for many families, the difference in cost between travelling in term time and the school holidays can be huge, so we get why booking a getaway during the school term is a tempting option.</a:t>
            </a:r>
            <a:br>
              <a:rPr lang="en-GB" sz="2400" dirty="0">
                <a:solidFill>
                  <a:srgbClr val="97C11F"/>
                </a:solidFill>
                <a:latin typeface="+mn-lt"/>
              </a:rPr>
            </a:br>
            <a:br>
              <a:rPr lang="en-GB" sz="1600" dirty="0">
                <a:solidFill>
                  <a:schemeClr val="tx1"/>
                </a:solidFill>
                <a:latin typeface="+mn-lt"/>
              </a:rPr>
            </a:br>
            <a:r>
              <a:rPr lang="en-GB" sz="1600" b="0" dirty="0">
                <a:solidFill>
                  <a:schemeClr val="tx1"/>
                </a:solidFill>
                <a:latin typeface="+mn-lt"/>
              </a:rPr>
              <a:t>And we know that holidays are wonderful and absolutely offer new experiences, but they can’t replace the curriculum specific teaching and continuity students receive in school, which is crucial for long-term success. </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Even a short time away from school can lead to missed learning, gaps that are hard to fill, and increased pressure on your child later on. Especially in secondary school, where lessons build step by step, those missed days can quietly impact confidence, attainment, and even future choices. </a:t>
            </a:r>
            <a:br>
              <a:rPr lang="en-GB" sz="1600" b="0" dirty="0">
                <a:latin typeface="+mn-lt"/>
              </a:rPr>
            </a:br>
            <a:br>
              <a:rPr lang="en-GB" sz="1600" dirty="0">
                <a:latin typeface="+mn-lt"/>
              </a:rPr>
            </a:br>
            <a:r>
              <a:rPr lang="en-GB" sz="2400" dirty="0">
                <a:latin typeface="+mn-lt"/>
              </a:rPr>
              <a:t>So, how can we help? </a:t>
            </a:r>
            <a:br>
              <a:rPr lang="en-GB" sz="1600" dirty="0">
                <a:latin typeface="+mn-lt"/>
              </a:rPr>
            </a:br>
            <a:r>
              <a:rPr lang="en-GB" sz="1600" b="0" dirty="0">
                <a:solidFill>
                  <a:schemeClr val="tx1"/>
                </a:solidFill>
                <a:latin typeface="+mn-lt"/>
              </a:rPr>
              <a:t>This guide is here to help you enjoy</a:t>
            </a:r>
            <a:br>
              <a:rPr lang="en-GB" sz="1600" b="0" dirty="0">
                <a:solidFill>
                  <a:schemeClr val="tx1"/>
                </a:solidFill>
                <a:latin typeface="+mn-lt"/>
              </a:rPr>
            </a:br>
            <a:r>
              <a:rPr lang="en-GB" sz="1600" b="0" dirty="0">
                <a:solidFill>
                  <a:schemeClr val="tx1"/>
                </a:solidFill>
                <a:latin typeface="+mn-lt"/>
              </a:rPr>
              <a:t>meaningful, memorable holidays without</a:t>
            </a:r>
            <a:br>
              <a:rPr lang="en-GB" sz="1600" b="0" dirty="0">
                <a:solidFill>
                  <a:schemeClr val="tx1"/>
                </a:solidFill>
                <a:latin typeface="+mn-lt"/>
              </a:rPr>
            </a:br>
            <a:r>
              <a:rPr lang="en-GB" sz="1600" b="0" dirty="0">
                <a:solidFill>
                  <a:schemeClr val="tx1"/>
                </a:solidFill>
                <a:latin typeface="+mn-lt"/>
              </a:rPr>
              <a:t>the worry of falling behind at school. </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The good news is… there are ways to</a:t>
            </a:r>
            <a:br>
              <a:rPr lang="en-GB" sz="1600" b="0" dirty="0">
                <a:solidFill>
                  <a:schemeClr val="tx1"/>
                </a:solidFill>
                <a:latin typeface="+mn-lt"/>
              </a:rPr>
            </a:br>
            <a:r>
              <a:rPr lang="en-GB" sz="1600" b="0" dirty="0">
                <a:solidFill>
                  <a:schemeClr val="tx1"/>
                </a:solidFill>
                <a:latin typeface="+mn-lt"/>
              </a:rPr>
              <a:t> enjoy a break together and stay within </a:t>
            </a:r>
            <a:br>
              <a:rPr lang="en-GB" sz="1600" b="0" dirty="0">
                <a:solidFill>
                  <a:schemeClr val="tx1"/>
                </a:solidFill>
                <a:latin typeface="+mn-lt"/>
              </a:rPr>
            </a:br>
            <a:r>
              <a:rPr lang="en-GB" sz="1600" b="0" dirty="0">
                <a:solidFill>
                  <a:schemeClr val="tx1"/>
                </a:solidFill>
                <a:latin typeface="+mn-lt"/>
              </a:rPr>
              <a:t>school holiday dates. </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And, if you ever need advice or want help planning around school dates, our dedicated Attendance Team is always here to support you.</a:t>
            </a:r>
            <a:endParaRPr sz="1600" b="0" spc="-75" dirty="0">
              <a:solidFill>
                <a:schemeClr val="tx1"/>
              </a:solidFill>
              <a:latin typeface="+mn-lt"/>
            </a:endParaRPr>
          </a:p>
        </p:txBody>
      </p:sp>
      <p:sp>
        <p:nvSpPr>
          <p:cNvPr id="11" name="Rectangle 10">
            <a:extLst>
              <a:ext uri="{FF2B5EF4-FFF2-40B4-BE49-F238E27FC236}">
                <a16:creationId xmlns:a16="http://schemas.microsoft.com/office/drawing/2014/main" id="{D5C85C07-F17D-141A-BD7F-4FE853194897}"/>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3" name="Graphic 2" descr="Travel with solid fill">
            <a:extLst>
              <a:ext uri="{FF2B5EF4-FFF2-40B4-BE49-F238E27FC236}">
                <a16:creationId xmlns:a16="http://schemas.microsoft.com/office/drawing/2014/main" id="{451A1AF6-E033-482A-EE0A-4829081BF60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1027623">
            <a:off x="3909391" y="4746672"/>
            <a:ext cx="3135887" cy="3135887"/>
          </a:xfrm>
          <a:prstGeom prst="rect">
            <a:avLst/>
          </a:prstGeom>
        </p:spPr>
      </p:pic>
    </p:spTree>
    <p:extLst>
      <p:ext uri="{BB962C8B-B14F-4D97-AF65-F5344CB8AC3E}">
        <p14:creationId xmlns:p14="http://schemas.microsoft.com/office/powerpoint/2010/main" val="719778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6ECE87C-23E9-4C0A-34F3-3382EFFA325C}"/>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6D452A80-E537-5AD1-8E47-30C8FF0BA675}"/>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47" name="object 147">
            <a:extLst>
              <a:ext uri="{FF2B5EF4-FFF2-40B4-BE49-F238E27FC236}">
                <a16:creationId xmlns:a16="http://schemas.microsoft.com/office/drawing/2014/main" id="{0FF7224D-919D-A106-1512-B959AFF85AA7}"/>
              </a:ext>
            </a:extLst>
          </p:cNvPr>
          <p:cNvSpPr txBox="1">
            <a:spLocks noGrp="1"/>
          </p:cNvSpPr>
          <p:nvPr>
            <p:ph type="title"/>
          </p:nvPr>
        </p:nvSpPr>
        <p:spPr>
          <a:xfrm>
            <a:off x="654050" y="774700"/>
            <a:ext cx="6286500" cy="8722901"/>
          </a:xfrm>
          <a:prstGeom prst="rect">
            <a:avLst/>
          </a:prstGeom>
        </p:spPr>
        <p:txBody>
          <a:bodyPr vert="horz" wrap="square" lIns="0" tIns="12700" rIns="0" bIns="0" rtlCol="0">
            <a:spAutoFit/>
          </a:bodyPr>
          <a:lstStyle/>
          <a:p>
            <a:pPr algn="l"/>
            <a:r>
              <a:rPr lang="en-GB" sz="2400" dirty="0">
                <a:solidFill>
                  <a:srgbClr val="414E5E"/>
                </a:solidFill>
                <a:latin typeface="+mn-lt"/>
              </a:rPr>
              <a:t>Our top money saving travel tips </a:t>
            </a:r>
            <a:br>
              <a:rPr lang="en-GB" sz="2400" dirty="0">
                <a:latin typeface="+mn-lt"/>
              </a:rPr>
            </a:br>
            <a:br>
              <a:rPr lang="en-GB" sz="2400" dirty="0">
                <a:latin typeface="+mn-lt"/>
              </a:rPr>
            </a:br>
            <a:r>
              <a:rPr lang="en-GB" sz="1800" dirty="0">
                <a:latin typeface="+mn-lt"/>
              </a:rPr>
              <a:t>Timing it just right </a:t>
            </a:r>
            <a:br>
              <a:rPr lang="en-GB" sz="1600" b="0" dirty="0">
                <a:solidFill>
                  <a:schemeClr val="tx1"/>
                </a:solidFill>
                <a:latin typeface="+mn-lt"/>
              </a:rPr>
            </a:br>
            <a:r>
              <a:rPr lang="en-GB" sz="1600" b="0" dirty="0">
                <a:solidFill>
                  <a:schemeClr val="tx1"/>
                </a:solidFill>
                <a:latin typeface="+mn-lt"/>
              </a:rPr>
              <a:t>Look at the very start or end of school breaks. Prices often dip in:</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First week in the summer holidays (Leicester breaks up early!) </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Sometimes Oct, Feb, Easter and May holidays are not aligned</a:t>
            </a:r>
            <a:br>
              <a:rPr lang="en-GB" sz="1600" b="0" dirty="0">
                <a:solidFill>
                  <a:schemeClr val="tx1"/>
                </a:solidFill>
                <a:latin typeface="+mn-lt"/>
              </a:rPr>
            </a:br>
            <a:r>
              <a:rPr lang="en-GB" sz="1600" b="0" dirty="0">
                <a:solidFill>
                  <a:schemeClr val="tx1"/>
                </a:solidFill>
                <a:latin typeface="+mn-lt"/>
              </a:rPr>
              <a:t>                      with the rest of the country. So, there is some cheaper deals.</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Avoid bank holidays or public holidays e.g. Easter</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A difference of 2–3 days can sometimes save hundreds. </a:t>
            </a:r>
            <a:br>
              <a:rPr lang="en-GB" sz="1600" b="0" dirty="0">
                <a:solidFill>
                  <a:schemeClr val="tx1"/>
                </a:solidFill>
                <a:latin typeface="+mn-lt"/>
              </a:rPr>
            </a:br>
            <a:br>
              <a:rPr lang="en-GB" sz="1600" b="0" dirty="0">
                <a:solidFill>
                  <a:schemeClr val="tx1"/>
                </a:solidFill>
                <a:latin typeface="+mn-lt"/>
              </a:rPr>
            </a:br>
            <a:r>
              <a:rPr lang="en-GB" sz="1800" dirty="0">
                <a:latin typeface="+mn-lt"/>
              </a:rPr>
              <a:t>Be flexible with your destination </a:t>
            </a:r>
            <a:br>
              <a:rPr lang="en-GB" sz="1600" b="0" dirty="0">
                <a:solidFill>
                  <a:schemeClr val="tx1"/>
                </a:solidFill>
                <a:latin typeface="+mn-lt"/>
              </a:rPr>
            </a:br>
            <a:r>
              <a:rPr lang="en-GB" sz="1600" b="0" dirty="0">
                <a:solidFill>
                  <a:schemeClr val="tx1"/>
                </a:solidFill>
                <a:latin typeface="+mn-lt"/>
              </a:rPr>
              <a:t>Instead of focusing on the same “big name” resorts: </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Consider quieter regions of popular countries </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Look at less tourist-heavy cities </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Try countries where your travel budget stretches further </a:t>
            </a:r>
            <a:br>
              <a:rPr lang="en-GB" sz="1600" b="0" dirty="0">
                <a:solidFill>
                  <a:schemeClr val="tx1"/>
                </a:solidFill>
                <a:latin typeface="+mn-lt"/>
              </a:rPr>
            </a:br>
            <a:r>
              <a:rPr lang="en-GB" sz="1600" b="0" dirty="0">
                <a:solidFill>
                  <a:schemeClr val="tx1"/>
                </a:solidFill>
                <a:latin typeface="+mn-lt"/>
              </a:rPr>
              <a:t>                Often, these places offer the same sunshine (or snow!) </a:t>
            </a:r>
            <a:br>
              <a:rPr lang="en-GB" sz="1600" b="0" dirty="0">
                <a:solidFill>
                  <a:schemeClr val="tx1"/>
                </a:solidFill>
                <a:latin typeface="+mn-lt"/>
              </a:rPr>
            </a:br>
            <a:r>
              <a:rPr lang="en-GB" sz="1600" b="0" dirty="0">
                <a:solidFill>
                  <a:schemeClr val="tx1"/>
                </a:solidFill>
                <a:latin typeface="+mn-lt"/>
              </a:rPr>
              <a:t>                at a much lower price. </a:t>
            </a:r>
            <a:br>
              <a:rPr lang="en-GB" sz="1600" b="0" dirty="0">
                <a:solidFill>
                  <a:schemeClr val="tx1"/>
                </a:solidFill>
                <a:latin typeface="+mn-lt"/>
              </a:rPr>
            </a:br>
            <a:br>
              <a:rPr lang="en-GB" sz="1600" b="0" dirty="0">
                <a:latin typeface="+mn-lt"/>
              </a:rPr>
            </a:br>
            <a:r>
              <a:rPr lang="en-GB" sz="1800" dirty="0">
                <a:latin typeface="+mn-lt"/>
              </a:rPr>
              <a:t>Travel mid-week, not over weekends </a:t>
            </a:r>
            <a:br>
              <a:rPr lang="en-GB" sz="1600" b="0" dirty="0">
                <a:solidFill>
                  <a:schemeClr val="tx1"/>
                </a:solidFill>
                <a:latin typeface="+mn-lt"/>
              </a:rPr>
            </a:br>
            <a:r>
              <a:rPr lang="en-GB" sz="1600" b="0" dirty="0">
                <a:solidFill>
                  <a:schemeClr val="tx1"/>
                </a:solidFill>
                <a:latin typeface="+mn-lt"/>
              </a:rPr>
              <a:t>Flying on a Tuesday or Wednesday is typically </a:t>
            </a:r>
            <a:br>
              <a:rPr lang="en-GB" sz="1600" b="0" dirty="0">
                <a:solidFill>
                  <a:schemeClr val="tx1"/>
                </a:solidFill>
                <a:latin typeface="+mn-lt"/>
              </a:rPr>
            </a:br>
            <a:r>
              <a:rPr lang="en-GB" sz="1600" b="0" dirty="0">
                <a:solidFill>
                  <a:schemeClr val="tx1"/>
                </a:solidFill>
                <a:latin typeface="+mn-lt"/>
              </a:rPr>
              <a:t>cheaper than Saturday or Sunday flights. </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Set Price Alerts for cheaper flights via </a:t>
            </a:r>
            <a:br>
              <a:rPr lang="en-GB" sz="1600" b="0" dirty="0">
                <a:solidFill>
                  <a:schemeClr val="tx1"/>
                </a:solidFill>
                <a:latin typeface="+mn-lt"/>
              </a:rPr>
            </a:br>
            <a:r>
              <a:rPr lang="en-GB" sz="1600" b="0" dirty="0">
                <a:solidFill>
                  <a:schemeClr val="tx1"/>
                </a:solidFill>
                <a:latin typeface="+mn-lt"/>
              </a:rPr>
              <a:t>comparison sites like Skyscanner or </a:t>
            </a:r>
            <a:br>
              <a:rPr lang="en-GB" sz="1600" b="0" dirty="0">
                <a:solidFill>
                  <a:schemeClr val="tx1"/>
                </a:solidFill>
                <a:latin typeface="+mn-lt"/>
              </a:rPr>
            </a:br>
            <a:r>
              <a:rPr lang="en-GB" sz="1600" b="0" dirty="0">
                <a:solidFill>
                  <a:schemeClr val="tx1"/>
                </a:solidFill>
                <a:latin typeface="+mn-lt"/>
              </a:rPr>
              <a:t>Google Flights to get notified when </a:t>
            </a:r>
            <a:br>
              <a:rPr lang="en-GB" sz="1600" b="0" dirty="0">
                <a:solidFill>
                  <a:schemeClr val="tx1"/>
                </a:solidFill>
                <a:latin typeface="+mn-lt"/>
              </a:rPr>
            </a:br>
            <a:r>
              <a:rPr lang="en-GB" sz="1600" b="0" dirty="0">
                <a:solidFill>
                  <a:schemeClr val="tx1"/>
                </a:solidFill>
                <a:latin typeface="+mn-lt"/>
              </a:rPr>
              <a:t>fares drop. </a:t>
            </a:r>
            <a:endParaRPr sz="1600" b="0" spc="-75" dirty="0">
              <a:solidFill>
                <a:schemeClr val="tx1"/>
              </a:solidFill>
              <a:latin typeface="+mn-lt"/>
            </a:endParaRPr>
          </a:p>
        </p:txBody>
      </p:sp>
      <p:sp>
        <p:nvSpPr>
          <p:cNvPr id="11" name="Rectangle 10">
            <a:extLst>
              <a:ext uri="{FF2B5EF4-FFF2-40B4-BE49-F238E27FC236}">
                <a16:creationId xmlns:a16="http://schemas.microsoft.com/office/drawing/2014/main" id="{32988BFF-BB40-B1D3-4B82-9B71307D28A2}"/>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Graphic 2" descr="Marker with solid fill">
            <a:extLst>
              <a:ext uri="{FF2B5EF4-FFF2-40B4-BE49-F238E27FC236}">
                <a16:creationId xmlns:a16="http://schemas.microsoft.com/office/drawing/2014/main" id="{99BE6C3B-3E76-BC64-57A0-5A1637E8366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2456" y="2171500"/>
            <a:ext cx="432000" cy="432000"/>
          </a:xfrm>
          <a:prstGeom prst="rect">
            <a:avLst/>
          </a:prstGeom>
        </p:spPr>
      </p:pic>
      <p:pic>
        <p:nvPicPr>
          <p:cNvPr id="4" name="Graphic 3" descr="Marker with solid fill">
            <a:extLst>
              <a:ext uri="{FF2B5EF4-FFF2-40B4-BE49-F238E27FC236}">
                <a16:creationId xmlns:a16="http://schemas.microsoft.com/office/drawing/2014/main" id="{030205FD-0400-5E22-F2BC-2B2E72C33C5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4144" y="2628700"/>
            <a:ext cx="432000" cy="432000"/>
          </a:xfrm>
          <a:prstGeom prst="rect">
            <a:avLst/>
          </a:prstGeom>
        </p:spPr>
      </p:pic>
      <p:pic>
        <p:nvPicPr>
          <p:cNvPr id="7" name="Graphic 6" descr="Marker with solid fill">
            <a:extLst>
              <a:ext uri="{FF2B5EF4-FFF2-40B4-BE49-F238E27FC236}">
                <a16:creationId xmlns:a16="http://schemas.microsoft.com/office/drawing/2014/main" id="{2EC14F44-FC8D-FBA9-B286-A533DEB009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2456" y="3327100"/>
            <a:ext cx="432000" cy="432000"/>
          </a:xfrm>
          <a:prstGeom prst="rect">
            <a:avLst/>
          </a:prstGeom>
        </p:spPr>
      </p:pic>
      <p:pic>
        <p:nvPicPr>
          <p:cNvPr id="8" name="Graphic 7" descr="Marker with solid fill">
            <a:extLst>
              <a:ext uri="{FF2B5EF4-FFF2-40B4-BE49-F238E27FC236}">
                <a16:creationId xmlns:a16="http://schemas.microsoft.com/office/drawing/2014/main" id="{702F234B-CE2E-5527-7772-7DE54D3F061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2456" y="5140051"/>
            <a:ext cx="432000" cy="432000"/>
          </a:xfrm>
          <a:prstGeom prst="rect">
            <a:avLst/>
          </a:prstGeom>
        </p:spPr>
      </p:pic>
      <p:pic>
        <p:nvPicPr>
          <p:cNvPr id="9" name="Graphic 8" descr="Marker with solid fill">
            <a:extLst>
              <a:ext uri="{FF2B5EF4-FFF2-40B4-BE49-F238E27FC236}">
                <a16:creationId xmlns:a16="http://schemas.microsoft.com/office/drawing/2014/main" id="{0EC44903-92D8-F2F4-784A-F332E41CFB0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2456" y="5689300"/>
            <a:ext cx="432000" cy="432000"/>
          </a:xfrm>
          <a:prstGeom prst="rect">
            <a:avLst/>
          </a:prstGeom>
        </p:spPr>
      </p:pic>
      <p:pic>
        <p:nvPicPr>
          <p:cNvPr id="10" name="Graphic 9" descr="Marker with solid fill">
            <a:extLst>
              <a:ext uri="{FF2B5EF4-FFF2-40B4-BE49-F238E27FC236}">
                <a16:creationId xmlns:a16="http://schemas.microsoft.com/office/drawing/2014/main" id="{BAE9B0D2-B135-A7F1-776E-3F0118B2CF9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2456" y="6142727"/>
            <a:ext cx="432000" cy="432000"/>
          </a:xfrm>
          <a:prstGeom prst="rect">
            <a:avLst/>
          </a:prstGeom>
        </p:spPr>
      </p:pic>
      <p:pic>
        <p:nvPicPr>
          <p:cNvPr id="16" name="Graphic 15" descr="Luggage with solid fill">
            <a:extLst>
              <a:ext uri="{FF2B5EF4-FFF2-40B4-BE49-F238E27FC236}">
                <a16:creationId xmlns:a16="http://schemas.microsoft.com/office/drawing/2014/main" id="{205F00E6-3376-E59C-1F08-C55323D738A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232853" y="6576368"/>
            <a:ext cx="3736397" cy="3736397"/>
          </a:xfrm>
          <a:prstGeom prst="rect">
            <a:avLst/>
          </a:prstGeom>
        </p:spPr>
      </p:pic>
      <p:pic>
        <p:nvPicPr>
          <p:cNvPr id="18" name="Graphic 17" descr="Suitcase with solid fill">
            <a:extLst>
              <a:ext uri="{FF2B5EF4-FFF2-40B4-BE49-F238E27FC236}">
                <a16:creationId xmlns:a16="http://schemas.microsoft.com/office/drawing/2014/main" id="{3D9C2BBA-2B55-5BE5-FFFF-D081F4F9240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700780" y="8088630"/>
            <a:ext cx="2287270" cy="2287270"/>
          </a:xfrm>
          <a:prstGeom prst="rect">
            <a:avLst/>
          </a:prstGeom>
        </p:spPr>
      </p:pic>
      <p:pic>
        <p:nvPicPr>
          <p:cNvPr id="12" name="Graphic 11" descr="Marker with solid fill">
            <a:extLst>
              <a:ext uri="{FF2B5EF4-FFF2-40B4-BE49-F238E27FC236}">
                <a16:creationId xmlns:a16="http://schemas.microsoft.com/office/drawing/2014/main" id="{977C65D6-9843-13C2-8481-224A3EC183E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2456" y="3898900"/>
            <a:ext cx="432000" cy="432000"/>
          </a:xfrm>
          <a:prstGeom prst="rect">
            <a:avLst/>
          </a:prstGeom>
        </p:spPr>
      </p:pic>
    </p:spTree>
    <p:extLst>
      <p:ext uri="{BB962C8B-B14F-4D97-AF65-F5344CB8AC3E}">
        <p14:creationId xmlns:p14="http://schemas.microsoft.com/office/powerpoint/2010/main" val="298274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6CAE3D8-83EB-DC0F-7491-06B0B9C1D526}"/>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CE109432-FA00-A1F7-35E2-569355B63990}"/>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47" name="object 147">
            <a:extLst>
              <a:ext uri="{FF2B5EF4-FFF2-40B4-BE49-F238E27FC236}">
                <a16:creationId xmlns:a16="http://schemas.microsoft.com/office/drawing/2014/main" id="{A8EC8462-327D-B422-C1E0-63C132752720}"/>
              </a:ext>
            </a:extLst>
          </p:cNvPr>
          <p:cNvSpPr txBox="1">
            <a:spLocks noGrp="1"/>
          </p:cNvSpPr>
          <p:nvPr>
            <p:ph type="title"/>
          </p:nvPr>
        </p:nvSpPr>
        <p:spPr>
          <a:xfrm>
            <a:off x="667354" y="698500"/>
            <a:ext cx="6286500" cy="9707786"/>
          </a:xfrm>
          <a:prstGeom prst="rect">
            <a:avLst/>
          </a:prstGeom>
        </p:spPr>
        <p:txBody>
          <a:bodyPr vert="horz" wrap="square" lIns="0" tIns="12700" rIns="0" bIns="0" rtlCol="0">
            <a:spAutoFit/>
          </a:bodyPr>
          <a:lstStyle/>
          <a:p>
            <a:pPr algn="l"/>
            <a:r>
              <a:rPr lang="en-GB" sz="1800" dirty="0">
                <a:latin typeface="+mn-lt"/>
              </a:rPr>
              <a:t>Compare airports </a:t>
            </a:r>
            <a:br>
              <a:rPr lang="en-GB" sz="1800" dirty="0">
                <a:solidFill>
                  <a:srgbClr val="97C11F"/>
                </a:solidFill>
                <a:latin typeface="+mn-lt"/>
              </a:rPr>
            </a:br>
            <a:r>
              <a:rPr lang="en-GB" sz="1600" b="0" dirty="0">
                <a:solidFill>
                  <a:schemeClr val="tx1"/>
                </a:solidFill>
                <a:latin typeface="+mn-lt"/>
              </a:rPr>
              <a:t>A different departure or arrival airport can significantly cut costs, even if it means a slightly longer drive or train journey from home or to your destination. </a:t>
            </a:r>
            <a:br>
              <a:rPr lang="en-GB" sz="1600" b="0" dirty="0">
                <a:solidFill>
                  <a:schemeClr val="tx1"/>
                </a:solidFill>
                <a:latin typeface="+mn-lt"/>
              </a:rPr>
            </a:br>
            <a:br>
              <a:rPr lang="en-GB" sz="1600" b="0" dirty="0">
                <a:solidFill>
                  <a:schemeClr val="tx1"/>
                </a:solidFill>
                <a:latin typeface="+mn-lt"/>
              </a:rPr>
            </a:br>
            <a:r>
              <a:rPr lang="en-GB" sz="1800" dirty="0">
                <a:latin typeface="+mn-lt"/>
              </a:rPr>
              <a:t>Explore family-friendly accommodation alternatives </a:t>
            </a:r>
            <a:br>
              <a:rPr lang="en-GB" sz="1800" dirty="0">
                <a:solidFill>
                  <a:srgbClr val="97C11F"/>
                </a:solidFill>
                <a:latin typeface="+mn-lt"/>
              </a:rPr>
            </a:br>
            <a:r>
              <a:rPr lang="en-GB" sz="1600" b="0" dirty="0">
                <a:solidFill>
                  <a:schemeClr val="tx1"/>
                </a:solidFill>
                <a:latin typeface="+mn-lt"/>
              </a:rPr>
              <a:t>Hotels aren’t always the cheapest option. Compare: </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holiday parks</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self-catering apartments</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home-swap platforms</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B&amp;Bs</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	campsites or glamping sites during summer </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Self-catering can help you save on meals, too. </a:t>
            </a:r>
            <a:br>
              <a:rPr lang="en-GB" sz="1600" b="0" dirty="0">
                <a:solidFill>
                  <a:schemeClr val="tx1"/>
                </a:solidFill>
                <a:latin typeface="+mn-lt"/>
              </a:rPr>
            </a:br>
            <a:br>
              <a:rPr lang="en-GB" sz="1600" b="0" dirty="0">
                <a:solidFill>
                  <a:schemeClr val="tx1"/>
                </a:solidFill>
                <a:latin typeface="+mn-lt"/>
              </a:rPr>
            </a:br>
            <a:r>
              <a:rPr lang="en-GB" sz="1800" dirty="0">
                <a:latin typeface="+mn-lt"/>
              </a:rPr>
              <a:t>Book early or hang on for last-minute deals </a:t>
            </a:r>
            <a:br>
              <a:rPr lang="en-GB" sz="1600" b="0" dirty="0">
                <a:solidFill>
                  <a:schemeClr val="tx1"/>
                </a:solidFill>
                <a:latin typeface="+mn-lt"/>
              </a:rPr>
            </a:br>
            <a:r>
              <a:rPr lang="en-GB" sz="1600" b="0" dirty="0">
                <a:solidFill>
                  <a:schemeClr val="tx1"/>
                </a:solidFill>
                <a:latin typeface="+mn-lt"/>
              </a:rPr>
              <a:t>Early-bird discounts can be huge. Flights often go on sale around 11 months in advance and booking as soon as they're released can save significantly, especially for peak periods. But if you’re flexible about where you go, reputable late-deal sites can also offer impressive savings within the school holidays. </a:t>
            </a:r>
            <a:br>
              <a:rPr lang="en-GB" sz="1600" b="0" dirty="0">
                <a:solidFill>
                  <a:schemeClr val="tx1"/>
                </a:solidFill>
                <a:latin typeface="+mn-lt"/>
              </a:rPr>
            </a:br>
            <a:br>
              <a:rPr lang="en-GB" sz="1600" b="0" dirty="0">
                <a:solidFill>
                  <a:schemeClr val="tx1"/>
                </a:solidFill>
                <a:latin typeface="+mn-lt"/>
              </a:rPr>
            </a:br>
            <a:r>
              <a:rPr lang="en-GB" sz="1800" dirty="0">
                <a:latin typeface="+mn-lt"/>
              </a:rPr>
              <a:t>Check package holidays vs DIY trip building </a:t>
            </a:r>
            <a:br>
              <a:rPr lang="en-GB" sz="1600" b="0" dirty="0">
                <a:solidFill>
                  <a:schemeClr val="tx1"/>
                </a:solidFill>
                <a:latin typeface="+mn-lt"/>
              </a:rPr>
            </a:br>
            <a:r>
              <a:rPr lang="en-GB" sz="1600" b="0" dirty="0">
                <a:solidFill>
                  <a:schemeClr val="tx1"/>
                </a:solidFill>
                <a:latin typeface="+mn-lt"/>
              </a:rPr>
              <a:t>Sometimes it’s cheaper to build your own trip with separate flights and accommodation, and other times package deals undercut everything, and offer extra perks like upgrades or free breakfast. Package deals can often be great for "free child places," but ensure it covers flights/extras, not just the room. </a:t>
            </a:r>
            <a:br>
              <a:rPr lang="en-GB" sz="1600" b="0" dirty="0">
                <a:solidFill>
                  <a:schemeClr val="tx1"/>
                </a:solidFill>
                <a:latin typeface="+mn-lt"/>
              </a:rPr>
            </a:br>
            <a:br>
              <a:rPr lang="en-GB" sz="1600" b="0" dirty="0">
                <a:solidFill>
                  <a:schemeClr val="tx1"/>
                </a:solidFill>
                <a:latin typeface="+mn-lt"/>
              </a:rPr>
            </a:br>
            <a:r>
              <a:rPr lang="en-GB" sz="1600" b="0" dirty="0">
                <a:solidFill>
                  <a:schemeClr val="tx1"/>
                </a:solidFill>
                <a:latin typeface="+mn-lt"/>
              </a:rPr>
              <a:t>Compare both. </a:t>
            </a:r>
            <a:br>
              <a:rPr lang="en-GB" sz="1600" b="0" dirty="0">
                <a:solidFill>
                  <a:schemeClr val="tx1"/>
                </a:solidFill>
                <a:latin typeface="+mn-lt"/>
              </a:rPr>
            </a:br>
            <a:br>
              <a:rPr lang="en-GB" sz="1600" b="0" dirty="0">
                <a:solidFill>
                  <a:schemeClr val="tx1"/>
                </a:solidFill>
                <a:latin typeface="+mn-lt"/>
              </a:rPr>
            </a:br>
            <a:r>
              <a:rPr lang="en-GB" sz="1600" dirty="0">
                <a:latin typeface="+mn-lt"/>
              </a:rPr>
              <a:t>Top tip: </a:t>
            </a:r>
            <a:r>
              <a:rPr lang="en-GB" sz="1600" b="0" dirty="0">
                <a:solidFill>
                  <a:schemeClr val="tx1"/>
                </a:solidFill>
                <a:latin typeface="+mn-lt"/>
              </a:rPr>
              <a:t>Aim for Black Friday, Cyber Monday, or January sales for major discounts on packages</a:t>
            </a:r>
            <a:endParaRPr sz="1600" b="0" spc="-75" dirty="0">
              <a:solidFill>
                <a:schemeClr val="tx1"/>
              </a:solidFill>
              <a:latin typeface="+mn-lt"/>
            </a:endParaRPr>
          </a:p>
        </p:txBody>
      </p:sp>
      <p:sp>
        <p:nvSpPr>
          <p:cNvPr id="11" name="Rectangle 10">
            <a:extLst>
              <a:ext uri="{FF2B5EF4-FFF2-40B4-BE49-F238E27FC236}">
                <a16:creationId xmlns:a16="http://schemas.microsoft.com/office/drawing/2014/main" id="{9ACA7BEC-BC5D-62BF-AC46-3EDE0159007B}"/>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Graphic 1" descr="Marker with solid fill">
            <a:extLst>
              <a:ext uri="{FF2B5EF4-FFF2-40B4-BE49-F238E27FC236}">
                <a16:creationId xmlns:a16="http://schemas.microsoft.com/office/drawing/2014/main" id="{4FD70730-7FB7-5E36-1E40-E18BB39EC44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2456" y="2603500"/>
            <a:ext cx="432000" cy="432000"/>
          </a:xfrm>
          <a:prstGeom prst="rect">
            <a:avLst/>
          </a:prstGeom>
        </p:spPr>
      </p:pic>
      <p:pic>
        <p:nvPicPr>
          <p:cNvPr id="3" name="Graphic 2" descr="Marker with solid fill">
            <a:extLst>
              <a:ext uri="{FF2B5EF4-FFF2-40B4-BE49-F238E27FC236}">
                <a16:creationId xmlns:a16="http://schemas.microsoft.com/office/drawing/2014/main" id="{4485DD66-4A40-6EED-2C68-C877DBC7389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4144" y="3060700"/>
            <a:ext cx="432000" cy="432000"/>
          </a:xfrm>
          <a:prstGeom prst="rect">
            <a:avLst/>
          </a:prstGeom>
        </p:spPr>
      </p:pic>
      <p:pic>
        <p:nvPicPr>
          <p:cNvPr id="4" name="Graphic 3" descr="Marker with solid fill">
            <a:extLst>
              <a:ext uri="{FF2B5EF4-FFF2-40B4-BE49-F238E27FC236}">
                <a16:creationId xmlns:a16="http://schemas.microsoft.com/office/drawing/2014/main" id="{46CED1D8-A5E9-D908-3CC5-4B74A9A35AC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7450" y="3568900"/>
            <a:ext cx="432000" cy="432000"/>
          </a:xfrm>
          <a:prstGeom prst="rect">
            <a:avLst/>
          </a:prstGeom>
        </p:spPr>
      </p:pic>
      <p:pic>
        <p:nvPicPr>
          <p:cNvPr id="5" name="Graphic 4" descr="Marker with solid fill">
            <a:extLst>
              <a:ext uri="{FF2B5EF4-FFF2-40B4-BE49-F238E27FC236}">
                <a16:creationId xmlns:a16="http://schemas.microsoft.com/office/drawing/2014/main" id="{CC1D9157-4BDC-DE8A-63EF-9EC92EAF3E8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7450" y="4066400"/>
            <a:ext cx="432000" cy="432000"/>
          </a:xfrm>
          <a:prstGeom prst="rect">
            <a:avLst/>
          </a:prstGeom>
        </p:spPr>
      </p:pic>
      <p:pic>
        <p:nvPicPr>
          <p:cNvPr id="7" name="Graphic 6" descr="Marker with solid fill">
            <a:extLst>
              <a:ext uri="{FF2B5EF4-FFF2-40B4-BE49-F238E27FC236}">
                <a16:creationId xmlns:a16="http://schemas.microsoft.com/office/drawing/2014/main" id="{63F33A39-CA8A-04BC-BD97-B476ACBB983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2456" y="4533700"/>
            <a:ext cx="432000" cy="432000"/>
          </a:xfrm>
          <a:prstGeom prst="rect">
            <a:avLst/>
          </a:prstGeom>
        </p:spPr>
      </p:pic>
      <p:pic>
        <p:nvPicPr>
          <p:cNvPr id="12" name="Graphic 11" descr="Take Off with solid fill">
            <a:extLst>
              <a:ext uri="{FF2B5EF4-FFF2-40B4-BE49-F238E27FC236}">
                <a16:creationId xmlns:a16="http://schemas.microsoft.com/office/drawing/2014/main" id="{EA90E22B-5ED4-4CB3-9D8D-4002B9D18F8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776626" y="2060524"/>
            <a:ext cx="3016752" cy="3016752"/>
          </a:xfrm>
          <a:prstGeom prst="rect">
            <a:avLst/>
          </a:prstGeom>
        </p:spPr>
      </p:pic>
      <p:sp>
        <p:nvSpPr>
          <p:cNvPr id="13" name="TextBox 12">
            <a:extLst>
              <a:ext uri="{FF2B5EF4-FFF2-40B4-BE49-F238E27FC236}">
                <a16:creationId xmlns:a16="http://schemas.microsoft.com/office/drawing/2014/main" id="{BA4C7DC9-EE1E-14D0-4886-B268780AA12F}"/>
              </a:ext>
            </a:extLst>
          </p:cNvPr>
          <p:cNvSpPr txBox="1"/>
          <p:nvPr/>
        </p:nvSpPr>
        <p:spPr>
          <a:xfrm>
            <a:off x="4024080" y="3898900"/>
            <a:ext cx="2521844" cy="461665"/>
          </a:xfrm>
          <a:prstGeom prst="rect">
            <a:avLst/>
          </a:prstGeom>
          <a:noFill/>
        </p:spPr>
        <p:txBody>
          <a:bodyPr wrap="none" rtlCol="0">
            <a:spAutoFit/>
          </a:bodyPr>
          <a:lstStyle/>
          <a:p>
            <a:r>
              <a:rPr lang="en-GB" sz="2400" dirty="0">
                <a:solidFill>
                  <a:srgbClr val="414E5E"/>
                </a:solidFill>
                <a:latin typeface="Berlin Sans FB Demi" panose="020E0802020502020306" pitchFamily="34" charset="0"/>
              </a:rPr>
              <a:t>TIME TO TRAVEL</a:t>
            </a:r>
          </a:p>
        </p:txBody>
      </p:sp>
    </p:spTree>
    <p:extLst>
      <p:ext uri="{BB962C8B-B14F-4D97-AF65-F5344CB8AC3E}">
        <p14:creationId xmlns:p14="http://schemas.microsoft.com/office/powerpoint/2010/main" val="3815413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E89E345-B0B5-9063-C672-B8130A5B11E8}"/>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0C8894DC-AF94-1760-58D1-5CB6365FD27D}"/>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47" name="object 147">
            <a:extLst>
              <a:ext uri="{FF2B5EF4-FFF2-40B4-BE49-F238E27FC236}">
                <a16:creationId xmlns:a16="http://schemas.microsoft.com/office/drawing/2014/main" id="{CDD5C1EF-7A5B-1C64-3A16-EF815C30C69A}"/>
              </a:ext>
            </a:extLst>
          </p:cNvPr>
          <p:cNvSpPr txBox="1">
            <a:spLocks noGrp="1"/>
          </p:cNvSpPr>
          <p:nvPr>
            <p:ph type="title"/>
          </p:nvPr>
        </p:nvSpPr>
        <p:spPr>
          <a:xfrm>
            <a:off x="633730" y="850900"/>
            <a:ext cx="6286500" cy="8753678"/>
          </a:xfrm>
          <a:prstGeom prst="rect">
            <a:avLst/>
          </a:prstGeom>
        </p:spPr>
        <p:txBody>
          <a:bodyPr vert="horz" wrap="square" lIns="0" tIns="12700" rIns="0" bIns="0" rtlCol="0">
            <a:spAutoFit/>
          </a:bodyPr>
          <a:lstStyle/>
          <a:p>
            <a:pPr algn="l"/>
            <a:r>
              <a:rPr lang="en-GB" sz="1800" dirty="0">
                <a:latin typeface="+mn-lt"/>
              </a:rPr>
              <a:t>Consider short breaks instead of week-long trips </a:t>
            </a:r>
            <a:br>
              <a:rPr lang="en-GB" sz="1800" b="0" dirty="0">
                <a:solidFill>
                  <a:srgbClr val="414E5E"/>
                </a:solidFill>
                <a:latin typeface="+mn-lt"/>
              </a:rPr>
            </a:br>
            <a:r>
              <a:rPr lang="en-GB" sz="1600" b="0" dirty="0">
                <a:solidFill>
                  <a:srgbClr val="414E5E"/>
                </a:solidFill>
                <a:latin typeface="+mn-lt"/>
              </a:rPr>
              <a:t>A 3 or 4 day holiday can still feel like a proper escape, but at a much lower cost. And if you work around dates when we have inset days, you can often extend your holiday more cost effectively as you'll be travelling when others aren’t. </a:t>
            </a:r>
            <a:br>
              <a:rPr lang="en-GB" sz="1600" b="0" dirty="0">
                <a:solidFill>
                  <a:srgbClr val="414E5E"/>
                </a:solidFill>
                <a:latin typeface="+mn-lt"/>
              </a:rPr>
            </a:br>
            <a:br>
              <a:rPr lang="en-GB" sz="1600" b="0" dirty="0">
                <a:solidFill>
                  <a:srgbClr val="414E5E"/>
                </a:solidFill>
                <a:latin typeface="+mn-lt"/>
              </a:rPr>
            </a:br>
            <a:r>
              <a:rPr lang="en-GB" sz="1800" dirty="0">
                <a:latin typeface="+mn-lt"/>
              </a:rPr>
              <a:t>Low-Cost Alternatives That Still Feel Like a Getaway</a:t>
            </a:r>
            <a:br>
              <a:rPr lang="en-GB" sz="1600" b="0" dirty="0">
                <a:solidFill>
                  <a:srgbClr val="414E5E"/>
                </a:solidFill>
                <a:latin typeface="+mn-lt"/>
              </a:rPr>
            </a:br>
            <a:r>
              <a:rPr lang="en-GB" sz="1600" b="0" dirty="0">
                <a:solidFill>
                  <a:srgbClr val="414E5E"/>
                </a:solidFill>
                <a:latin typeface="+mn-lt"/>
              </a:rPr>
              <a:t>If a full holiday isn’t feasible this year, you can still make special memories: </a:t>
            </a:r>
            <a:br>
              <a:rPr lang="en-GB" sz="1600" b="0" dirty="0">
                <a:solidFill>
                  <a:srgbClr val="414E5E"/>
                </a:solidFill>
                <a:latin typeface="+mn-lt"/>
              </a:rPr>
            </a:br>
            <a:br>
              <a:rPr lang="en-GB" sz="1600" b="0" dirty="0">
                <a:solidFill>
                  <a:srgbClr val="414E5E"/>
                </a:solidFill>
                <a:latin typeface="+mn-lt"/>
              </a:rPr>
            </a:br>
            <a:r>
              <a:rPr lang="en-GB" sz="1600" b="0" dirty="0">
                <a:solidFill>
                  <a:srgbClr val="414E5E"/>
                </a:solidFill>
                <a:latin typeface="+mn-lt"/>
              </a:rPr>
              <a:t>	</a:t>
            </a:r>
            <a:r>
              <a:rPr lang="en-GB" sz="1600" dirty="0">
                <a:solidFill>
                  <a:srgbClr val="414E5E"/>
                </a:solidFill>
                <a:latin typeface="+mn-lt"/>
              </a:rPr>
              <a:t>City breaks </a:t>
            </a:r>
            <a:r>
              <a:rPr lang="en-GB" sz="1600" b="0" dirty="0">
                <a:solidFill>
                  <a:srgbClr val="414E5E"/>
                </a:solidFill>
                <a:latin typeface="+mn-lt"/>
              </a:rPr>
              <a:t>within the UK or just a short flight away </a:t>
            </a:r>
            <a:br>
              <a:rPr lang="en-GB" sz="1600" b="0" dirty="0">
                <a:solidFill>
                  <a:srgbClr val="414E5E"/>
                </a:solidFill>
                <a:latin typeface="+mn-lt"/>
              </a:rPr>
            </a:br>
            <a:r>
              <a:rPr lang="en-GB" sz="1600" b="0" dirty="0">
                <a:solidFill>
                  <a:srgbClr val="414E5E"/>
                </a:solidFill>
                <a:latin typeface="+mn-lt"/>
              </a:rPr>
              <a:t>	</a:t>
            </a:r>
            <a:br>
              <a:rPr lang="en-GB" sz="1600" b="0" dirty="0">
                <a:solidFill>
                  <a:srgbClr val="414E5E"/>
                </a:solidFill>
                <a:latin typeface="+mn-lt"/>
              </a:rPr>
            </a:br>
            <a:r>
              <a:rPr lang="en-GB" sz="1600" b="0" dirty="0">
                <a:solidFill>
                  <a:srgbClr val="414E5E"/>
                </a:solidFill>
                <a:latin typeface="+mn-lt"/>
              </a:rPr>
              <a:t>	</a:t>
            </a:r>
            <a:r>
              <a:rPr lang="en-GB" sz="1600" dirty="0">
                <a:solidFill>
                  <a:srgbClr val="414E5E"/>
                </a:solidFill>
                <a:latin typeface="+mn-lt"/>
              </a:rPr>
              <a:t>Camping or glamping weekends </a:t>
            </a:r>
            <a:br>
              <a:rPr lang="en-GB" sz="1600" b="0" dirty="0">
                <a:solidFill>
                  <a:srgbClr val="414E5E"/>
                </a:solidFill>
                <a:latin typeface="+mn-lt"/>
              </a:rPr>
            </a:br>
            <a:r>
              <a:rPr lang="en-GB" sz="1600" b="0" dirty="0">
                <a:solidFill>
                  <a:srgbClr val="414E5E"/>
                </a:solidFill>
                <a:latin typeface="+mn-lt"/>
              </a:rPr>
              <a:t>	</a:t>
            </a:r>
            <a:br>
              <a:rPr lang="en-GB" sz="1600" b="0" dirty="0">
                <a:solidFill>
                  <a:srgbClr val="414E5E"/>
                </a:solidFill>
                <a:latin typeface="+mn-lt"/>
              </a:rPr>
            </a:br>
            <a:r>
              <a:rPr lang="en-GB" sz="1600" b="0" dirty="0">
                <a:solidFill>
                  <a:srgbClr val="414E5E"/>
                </a:solidFill>
                <a:latin typeface="+mn-lt"/>
              </a:rPr>
              <a:t>	</a:t>
            </a:r>
            <a:r>
              <a:rPr lang="en-GB" sz="1600" dirty="0">
                <a:solidFill>
                  <a:srgbClr val="414E5E"/>
                </a:solidFill>
                <a:latin typeface="+mn-lt"/>
              </a:rPr>
              <a:t>Budget-friendly coastal or countryside stays </a:t>
            </a:r>
            <a:br>
              <a:rPr lang="en-GB" sz="1600" dirty="0">
                <a:solidFill>
                  <a:srgbClr val="414E5E"/>
                </a:solidFill>
                <a:latin typeface="+mn-lt"/>
              </a:rPr>
            </a:br>
            <a:br>
              <a:rPr lang="en-GB" sz="1600" dirty="0">
                <a:solidFill>
                  <a:srgbClr val="414E5E"/>
                </a:solidFill>
                <a:latin typeface="+mn-lt"/>
              </a:rPr>
            </a:br>
            <a:r>
              <a:rPr lang="en-GB" sz="1600" b="0" dirty="0">
                <a:solidFill>
                  <a:srgbClr val="414E5E"/>
                </a:solidFill>
                <a:latin typeface="+mn-lt"/>
              </a:rPr>
              <a:t>	</a:t>
            </a:r>
            <a:r>
              <a:rPr lang="en-GB" sz="1600" dirty="0">
                <a:solidFill>
                  <a:srgbClr val="414E5E"/>
                </a:solidFill>
                <a:latin typeface="+mn-lt"/>
              </a:rPr>
              <a:t>Local day trips </a:t>
            </a:r>
            <a:r>
              <a:rPr lang="en-GB" sz="1600" b="0" dirty="0">
                <a:solidFill>
                  <a:srgbClr val="414E5E"/>
                </a:solidFill>
                <a:latin typeface="+mn-lt"/>
              </a:rPr>
              <a:t>that create the feeling of a “holiday at home” </a:t>
            </a:r>
            <a:br>
              <a:rPr lang="en-GB" sz="1600" b="0" dirty="0">
                <a:solidFill>
                  <a:srgbClr val="414E5E"/>
                </a:solidFill>
                <a:latin typeface="+mn-lt"/>
              </a:rPr>
            </a:br>
            <a:br>
              <a:rPr lang="en-GB" sz="1600" b="0" dirty="0">
                <a:solidFill>
                  <a:srgbClr val="414E5E"/>
                </a:solidFill>
                <a:latin typeface="+mn-lt"/>
              </a:rPr>
            </a:br>
            <a:r>
              <a:rPr lang="en-GB" sz="1600" b="0" dirty="0">
                <a:solidFill>
                  <a:srgbClr val="414E5E"/>
                </a:solidFill>
                <a:latin typeface="+mn-lt"/>
              </a:rPr>
              <a:t>These options avoid missed school days but still give families time to recharge and reconnect. </a:t>
            </a:r>
            <a:br>
              <a:rPr lang="en-GB" sz="1600" b="0" dirty="0">
                <a:solidFill>
                  <a:srgbClr val="414E5E"/>
                </a:solidFill>
                <a:latin typeface="+mn-lt"/>
              </a:rPr>
            </a:br>
            <a:br>
              <a:rPr lang="en-GB" sz="1600" b="0" dirty="0">
                <a:solidFill>
                  <a:srgbClr val="414E5E"/>
                </a:solidFill>
                <a:latin typeface="+mn-lt"/>
              </a:rPr>
            </a:br>
            <a:r>
              <a:rPr lang="en-GB" sz="1800" dirty="0">
                <a:latin typeface="+mn-lt"/>
              </a:rPr>
              <a:t>Family time matters. Budgets matter. And your child’s education matters.</a:t>
            </a:r>
            <a:br>
              <a:rPr lang="en-GB" sz="1600" b="0" dirty="0">
                <a:solidFill>
                  <a:srgbClr val="414E5E"/>
                </a:solidFill>
                <a:latin typeface="+mn-lt"/>
              </a:rPr>
            </a:br>
            <a:r>
              <a:rPr lang="en-GB" sz="1600" b="0" dirty="0">
                <a:solidFill>
                  <a:srgbClr val="414E5E"/>
                </a:solidFill>
                <a:latin typeface="+mn-lt"/>
              </a:rPr>
              <a:t>We know every family wants the best for their children. By avoiding term-time holidays, you’re helping your child: </a:t>
            </a:r>
            <a:br>
              <a:rPr lang="en-GB" sz="1600" b="0" dirty="0">
                <a:solidFill>
                  <a:srgbClr val="414E5E"/>
                </a:solidFill>
                <a:latin typeface="+mn-lt"/>
              </a:rPr>
            </a:br>
            <a:br>
              <a:rPr lang="en-GB" sz="1600" b="0" dirty="0">
                <a:solidFill>
                  <a:srgbClr val="414E5E"/>
                </a:solidFill>
                <a:latin typeface="+mn-lt"/>
              </a:rPr>
            </a:br>
            <a:r>
              <a:rPr lang="en-GB" sz="1600" b="0" dirty="0">
                <a:solidFill>
                  <a:srgbClr val="414E5E"/>
                </a:solidFill>
                <a:latin typeface="+mn-lt"/>
              </a:rPr>
              <a:t>	stay confident with their learning </a:t>
            </a:r>
            <a:br>
              <a:rPr lang="en-GB" sz="1600" b="0" dirty="0">
                <a:solidFill>
                  <a:srgbClr val="414E5E"/>
                </a:solidFill>
                <a:latin typeface="+mn-lt"/>
              </a:rPr>
            </a:br>
            <a:r>
              <a:rPr lang="en-GB" sz="1600" b="0" dirty="0">
                <a:solidFill>
                  <a:srgbClr val="414E5E"/>
                </a:solidFill>
                <a:latin typeface="+mn-lt"/>
              </a:rPr>
              <a:t>	</a:t>
            </a:r>
            <a:br>
              <a:rPr lang="en-GB" sz="1600" b="0" dirty="0">
                <a:solidFill>
                  <a:srgbClr val="414E5E"/>
                </a:solidFill>
                <a:latin typeface="+mn-lt"/>
              </a:rPr>
            </a:br>
            <a:r>
              <a:rPr lang="en-GB" sz="1600" b="0" dirty="0">
                <a:solidFill>
                  <a:srgbClr val="414E5E"/>
                </a:solidFill>
                <a:latin typeface="+mn-lt"/>
              </a:rPr>
              <a:t>	avoid gaps that become stressful later </a:t>
            </a:r>
            <a:br>
              <a:rPr lang="en-GB" sz="1600" b="0" dirty="0">
                <a:solidFill>
                  <a:srgbClr val="414E5E"/>
                </a:solidFill>
                <a:latin typeface="+mn-lt"/>
              </a:rPr>
            </a:br>
            <a:br>
              <a:rPr lang="en-GB" sz="1600" b="0" dirty="0">
                <a:solidFill>
                  <a:srgbClr val="414E5E"/>
                </a:solidFill>
                <a:latin typeface="+mn-lt"/>
              </a:rPr>
            </a:br>
            <a:r>
              <a:rPr lang="en-GB" sz="1600" b="0" dirty="0">
                <a:solidFill>
                  <a:srgbClr val="414E5E"/>
                </a:solidFill>
                <a:latin typeface="+mn-lt"/>
              </a:rPr>
              <a:t>	stay connected to friends and routines </a:t>
            </a:r>
            <a:br>
              <a:rPr lang="en-GB" sz="1600" b="0" dirty="0">
                <a:solidFill>
                  <a:srgbClr val="414E5E"/>
                </a:solidFill>
                <a:latin typeface="+mn-lt"/>
              </a:rPr>
            </a:br>
            <a:br>
              <a:rPr lang="en-GB" sz="1600" b="0" dirty="0">
                <a:solidFill>
                  <a:srgbClr val="414E5E"/>
                </a:solidFill>
                <a:latin typeface="+mn-lt"/>
              </a:rPr>
            </a:br>
            <a:r>
              <a:rPr lang="en-GB" sz="1600" b="0" dirty="0">
                <a:solidFill>
                  <a:srgbClr val="414E5E"/>
                </a:solidFill>
                <a:latin typeface="+mn-lt"/>
              </a:rPr>
              <a:t>	keep their future options wide open</a:t>
            </a:r>
            <a:br>
              <a:rPr lang="en-GB" sz="1600" b="0" dirty="0">
                <a:solidFill>
                  <a:srgbClr val="414E5E"/>
                </a:solidFill>
                <a:latin typeface="+mn-lt"/>
              </a:rPr>
            </a:br>
            <a:br>
              <a:rPr lang="en-GB" sz="1600" b="0" dirty="0">
                <a:solidFill>
                  <a:srgbClr val="414E5E"/>
                </a:solidFill>
                <a:latin typeface="+mn-lt"/>
              </a:rPr>
            </a:br>
            <a:r>
              <a:rPr lang="en-GB" sz="1600" dirty="0">
                <a:solidFill>
                  <a:srgbClr val="414E5E"/>
                </a:solidFill>
                <a:latin typeface="+mn-lt"/>
              </a:rPr>
              <a:t>Every school day really does make a difference, and we appreciate everything you do to support your child’s attendance. </a:t>
            </a:r>
            <a:endParaRPr sz="1100" spc="-75" dirty="0">
              <a:solidFill>
                <a:srgbClr val="414E5E"/>
              </a:solidFill>
              <a:latin typeface="+mn-lt"/>
            </a:endParaRPr>
          </a:p>
        </p:txBody>
      </p:sp>
      <p:sp>
        <p:nvSpPr>
          <p:cNvPr id="11" name="Rectangle 10">
            <a:extLst>
              <a:ext uri="{FF2B5EF4-FFF2-40B4-BE49-F238E27FC236}">
                <a16:creationId xmlns:a16="http://schemas.microsoft.com/office/drawing/2014/main" id="{6D0073DD-BC65-B377-075A-175BE0D0D392}"/>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Graphic 1" descr="Marker with solid fill">
            <a:extLst>
              <a:ext uri="{FF2B5EF4-FFF2-40B4-BE49-F238E27FC236}">
                <a16:creationId xmlns:a16="http://schemas.microsoft.com/office/drawing/2014/main" id="{4D89A10F-9531-2200-04E8-4C246437BA7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2456" y="2994600"/>
            <a:ext cx="432000" cy="432000"/>
          </a:xfrm>
          <a:prstGeom prst="rect">
            <a:avLst/>
          </a:prstGeom>
        </p:spPr>
      </p:pic>
      <p:pic>
        <p:nvPicPr>
          <p:cNvPr id="3" name="Graphic 2" descr="Marker with solid fill">
            <a:extLst>
              <a:ext uri="{FF2B5EF4-FFF2-40B4-BE49-F238E27FC236}">
                <a16:creationId xmlns:a16="http://schemas.microsoft.com/office/drawing/2014/main" id="{14F32913-EAC0-2D81-5C42-6559AFA84DE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4144" y="3451800"/>
            <a:ext cx="432000" cy="432000"/>
          </a:xfrm>
          <a:prstGeom prst="rect">
            <a:avLst/>
          </a:prstGeom>
        </p:spPr>
      </p:pic>
      <p:pic>
        <p:nvPicPr>
          <p:cNvPr id="4" name="Graphic 3" descr="Marker with solid fill">
            <a:extLst>
              <a:ext uri="{FF2B5EF4-FFF2-40B4-BE49-F238E27FC236}">
                <a16:creationId xmlns:a16="http://schemas.microsoft.com/office/drawing/2014/main" id="{F732E711-1595-8B4F-9E08-452AF5641A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7450" y="3960000"/>
            <a:ext cx="432000" cy="432000"/>
          </a:xfrm>
          <a:prstGeom prst="rect">
            <a:avLst/>
          </a:prstGeom>
        </p:spPr>
      </p:pic>
      <p:pic>
        <p:nvPicPr>
          <p:cNvPr id="5" name="Graphic 4" descr="Marker with solid fill">
            <a:extLst>
              <a:ext uri="{FF2B5EF4-FFF2-40B4-BE49-F238E27FC236}">
                <a16:creationId xmlns:a16="http://schemas.microsoft.com/office/drawing/2014/main" id="{A335E64A-2543-51D9-1ED0-06AFFEF74D3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7450" y="4457500"/>
            <a:ext cx="432000" cy="432000"/>
          </a:xfrm>
          <a:prstGeom prst="rect">
            <a:avLst/>
          </a:prstGeom>
        </p:spPr>
      </p:pic>
      <p:pic>
        <p:nvPicPr>
          <p:cNvPr id="8" name="Graphic 7" descr="Marker with solid fill">
            <a:extLst>
              <a:ext uri="{FF2B5EF4-FFF2-40B4-BE49-F238E27FC236}">
                <a16:creationId xmlns:a16="http://schemas.microsoft.com/office/drawing/2014/main" id="{508DF13D-1973-FB01-C249-841EE5C8174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2456" y="6957000"/>
            <a:ext cx="432000" cy="432000"/>
          </a:xfrm>
          <a:prstGeom prst="rect">
            <a:avLst/>
          </a:prstGeom>
        </p:spPr>
      </p:pic>
      <p:pic>
        <p:nvPicPr>
          <p:cNvPr id="9" name="Graphic 8" descr="Marker with solid fill">
            <a:extLst>
              <a:ext uri="{FF2B5EF4-FFF2-40B4-BE49-F238E27FC236}">
                <a16:creationId xmlns:a16="http://schemas.microsoft.com/office/drawing/2014/main" id="{53FEA728-C005-4877-A8AB-B638080229E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4144" y="7414200"/>
            <a:ext cx="432000" cy="432000"/>
          </a:xfrm>
          <a:prstGeom prst="rect">
            <a:avLst/>
          </a:prstGeom>
        </p:spPr>
      </p:pic>
      <p:pic>
        <p:nvPicPr>
          <p:cNvPr id="10" name="Graphic 9" descr="Marker with solid fill">
            <a:extLst>
              <a:ext uri="{FF2B5EF4-FFF2-40B4-BE49-F238E27FC236}">
                <a16:creationId xmlns:a16="http://schemas.microsoft.com/office/drawing/2014/main" id="{38E112E9-9F9C-5500-4299-A69A811EB30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7450" y="7922400"/>
            <a:ext cx="432000" cy="432000"/>
          </a:xfrm>
          <a:prstGeom prst="rect">
            <a:avLst/>
          </a:prstGeom>
        </p:spPr>
      </p:pic>
      <p:pic>
        <p:nvPicPr>
          <p:cNvPr id="12" name="Graphic 11" descr="Marker with solid fill">
            <a:extLst>
              <a:ext uri="{FF2B5EF4-FFF2-40B4-BE49-F238E27FC236}">
                <a16:creationId xmlns:a16="http://schemas.microsoft.com/office/drawing/2014/main" id="{B2CE8D81-4F63-0571-8126-C27C6D8899D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7450" y="8419900"/>
            <a:ext cx="432000" cy="432000"/>
          </a:xfrm>
          <a:prstGeom prst="rect">
            <a:avLst/>
          </a:prstGeom>
        </p:spPr>
      </p:pic>
    </p:spTree>
    <p:extLst>
      <p:ext uri="{BB962C8B-B14F-4D97-AF65-F5344CB8AC3E}">
        <p14:creationId xmlns:p14="http://schemas.microsoft.com/office/powerpoint/2010/main" val="3052517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C92D4ED-9200-B1D0-44A9-5BBB4298444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B67F1B0-18EA-7AD2-FD2D-AA18D627AC33}"/>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47" name="object 147">
            <a:extLst>
              <a:ext uri="{FF2B5EF4-FFF2-40B4-BE49-F238E27FC236}">
                <a16:creationId xmlns:a16="http://schemas.microsoft.com/office/drawing/2014/main" id="{4AAE77BB-4510-7277-3A36-5FED6E1FD838}"/>
              </a:ext>
            </a:extLst>
          </p:cNvPr>
          <p:cNvSpPr txBox="1">
            <a:spLocks noGrp="1"/>
          </p:cNvSpPr>
          <p:nvPr>
            <p:ph type="title"/>
          </p:nvPr>
        </p:nvSpPr>
        <p:spPr>
          <a:xfrm>
            <a:off x="654050" y="774700"/>
            <a:ext cx="6286500" cy="5275803"/>
          </a:xfrm>
          <a:prstGeom prst="rect">
            <a:avLst/>
          </a:prstGeom>
        </p:spPr>
        <p:txBody>
          <a:bodyPr vert="horz" wrap="square" lIns="0" tIns="12700" rIns="0" bIns="0" rtlCol="0">
            <a:spAutoFit/>
          </a:bodyPr>
          <a:lstStyle/>
          <a:p>
            <a:pPr algn="l"/>
            <a:r>
              <a:rPr lang="en-GB" sz="2400" dirty="0">
                <a:solidFill>
                  <a:srgbClr val="414E5E"/>
                </a:solidFill>
                <a:latin typeface="+mj-lt"/>
              </a:rPr>
              <a:t>Getting support from us for Attendance &amp; Punctuality</a:t>
            </a:r>
            <a:r>
              <a:rPr lang="en-GB" sz="1800" dirty="0">
                <a:solidFill>
                  <a:srgbClr val="414E5E"/>
                </a:solidFill>
                <a:latin typeface="+mj-lt"/>
              </a:rPr>
              <a:t> </a:t>
            </a:r>
            <a:br>
              <a:rPr lang="en-GB" sz="1800" dirty="0">
                <a:solidFill>
                  <a:srgbClr val="97C11F"/>
                </a:solidFill>
                <a:latin typeface="+mj-lt"/>
              </a:rPr>
            </a:br>
            <a:br>
              <a:rPr lang="en-GB" sz="1800" dirty="0">
                <a:solidFill>
                  <a:srgbClr val="97C11F"/>
                </a:solidFill>
                <a:latin typeface="+mj-lt"/>
              </a:rPr>
            </a:br>
            <a:r>
              <a:rPr lang="en-GB" sz="1600" b="0" dirty="0">
                <a:solidFill>
                  <a:schemeClr val="tx1"/>
                </a:solidFill>
                <a:latin typeface="+mj-lt"/>
              </a:rPr>
              <a:t>If you have any questions, or need some extra help you can… </a:t>
            </a:r>
            <a:br>
              <a:rPr lang="en-GB" sz="1600" b="0" dirty="0">
                <a:solidFill>
                  <a:schemeClr val="tx1"/>
                </a:solidFill>
                <a:latin typeface="+mj-lt"/>
              </a:rPr>
            </a:br>
            <a:br>
              <a:rPr lang="en-GB" sz="1600" b="0" dirty="0">
                <a:solidFill>
                  <a:schemeClr val="tx1"/>
                </a:solidFill>
                <a:latin typeface="+mj-lt"/>
              </a:rPr>
            </a:br>
            <a:r>
              <a:rPr lang="en-GB" sz="1800" dirty="0">
                <a:latin typeface="+mj-lt"/>
              </a:rPr>
              <a:t>Visit our website </a:t>
            </a:r>
            <a:br>
              <a:rPr lang="en-GB" sz="1600" b="0" dirty="0">
                <a:solidFill>
                  <a:schemeClr val="tx1"/>
                </a:solidFill>
                <a:latin typeface="+mj-lt"/>
              </a:rPr>
            </a:br>
            <a:r>
              <a:rPr lang="en-GB" sz="1600" b="0" dirty="0">
                <a:solidFill>
                  <a:schemeClr val="tx1"/>
                </a:solidFill>
                <a:latin typeface="+mj-lt"/>
              </a:rPr>
              <a:t>Our academy website has lots of helpful information and advice on Attendance and Punctuality at Castle Mead Academy. </a:t>
            </a:r>
            <a:br>
              <a:rPr lang="en-GB" sz="1600" b="0" dirty="0">
                <a:solidFill>
                  <a:schemeClr val="tx1"/>
                </a:solidFill>
                <a:latin typeface="+mj-lt"/>
              </a:rPr>
            </a:br>
            <a:br>
              <a:rPr lang="en-GB" sz="1600" b="0" dirty="0">
                <a:solidFill>
                  <a:schemeClr val="tx1"/>
                </a:solidFill>
                <a:latin typeface="+mj-lt"/>
              </a:rPr>
            </a:br>
            <a:r>
              <a:rPr lang="en-GB" sz="1600" b="0" dirty="0">
                <a:solidFill>
                  <a:schemeClr val="tx1"/>
                </a:solidFill>
                <a:latin typeface="+mj-lt"/>
              </a:rPr>
              <a:t>Visit</a:t>
            </a:r>
            <a:r>
              <a:rPr lang="en-GB" sz="1600" b="0" dirty="0">
                <a:solidFill>
                  <a:srgbClr val="97C11F"/>
                </a:solidFill>
                <a:latin typeface="+mj-lt"/>
              </a:rPr>
              <a:t> </a:t>
            </a:r>
            <a:r>
              <a:rPr lang="en-GB" sz="1600" b="0" dirty="0">
                <a:latin typeface="+mj-lt"/>
              </a:rPr>
              <a:t>www.castle-tmet.uk</a:t>
            </a:r>
            <a:br>
              <a:rPr lang="en-GB" sz="1600" b="0" dirty="0">
                <a:solidFill>
                  <a:srgbClr val="97C11F"/>
                </a:solidFill>
                <a:latin typeface="+mj-lt"/>
              </a:rPr>
            </a:br>
            <a:br>
              <a:rPr lang="en-GB" sz="1600" b="0" dirty="0">
                <a:solidFill>
                  <a:srgbClr val="97C11F"/>
                </a:solidFill>
                <a:latin typeface="+mj-lt"/>
              </a:rPr>
            </a:br>
            <a:r>
              <a:rPr lang="en-GB" sz="1800" dirty="0">
                <a:latin typeface="+mj-lt"/>
              </a:rPr>
              <a:t>Contact our Attendance Team </a:t>
            </a:r>
            <a:br>
              <a:rPr lang="en-GB" sz="1600" b="0" dirty="0">
                <a:solidFill>
                  <a:schemeClr val="tx1"/>
                </a:solidFill>
                <a:latin typeface="+mj-lt"/>
              </a:rPr>
            </a:br>
            <a:r>
              <a:rPr lang="en-GB" sz="1600" b="0" dirty="0">
                <a:solidFill>
                  <a:schemeClr val="tx1"/>
                </a:solidFill>
                <a:latin typeface="+mj-lt"/>
              </a:rPr>
              <a:t>We have a dedicated team at Castle Mead Academy who work with families to support positive attendance in the academy. </a:t>
            </a:r>
            <a:br>
              <a:rPr lang="en-GB" sz="1600" b="0" dirty="0">
                <a:solidFill>
                  <a:schemeClr val="tx1"/>
                </a:solidFill>
                <a:latin typeface="+mj-lt"/>
              </a:rPr>
            </a:br>
            <a:br>
              <a:rPr lang="en-GB" sz="1600" b="0" dirty="0">
                <a:solidFill>
                  <a:schemeClr val="tx1"/>
                </a:solidFill>
                <a:latin typeface="+mj-lt"/>
              </a:rPr>
            </a:br>
            <a:r>
              <a:rPr lang="en-GB" sz="1600" b="0" dirty="0">
                <a:solidFill>
                  <a:schemeClr val="tx1"/>
                </a:solidFill>
                <a:latin typeface="+mj-lt"/>
              </a:rPr>
              <a:t>You can reach them by: </a:t>
            </a:r>
            <a:br>
              <a:rPr lang="en-GB" sz="1600" b="0" dirty="0">
                <a:solidFill>
                  <a:schemeClr val="tx1"/>
                </a:solidFill>
                <a:latin typeface="+mj-lt"/>
              </a:rPr>
            </a:br>
            <a:br>
              <a:rPr lang="en-GB" sz="1600" b="0" dirty="0">
                <a:solidFill>
                  <a:schemeClr val="tx1"/>
                </a:solidFill>
                <a:latin typeface="+mj-lt"/>
              </a:rPr>
            </a:br>
            <a:r>
              <a:rPr lang="en-GB" sz="1600" b="0" dirty="0">
                <a:solidFill>
                  <a:schemeClr val="tx1"/>
                </a:solidFill>
                <a:latin typeface="+mj-lt"/>
              </a:rPr>
              <a:t>	Emailing </a:t>
            </a:r>
            <a:r>
              <a:rPr lang="en-GB" sz="1600" b="0" dirty="0">
                <a:latin typeface="+mj-lt"/>
              </a:rPr>
              <a:t>Attendance@castle-tmet.uk</a:t>
            </a:r>
            <a:br>
              <a:rPr lang="en-GB" sz="1600" b="0" dirty="0">
                <a:solidFill>
                  <a:schemeClr val="tx1"/>
                </a:solidFill>
                <a:latin typeface="+mj-lt"/>
              </a:rPr>
            </a:br>
            <a:br>
              <a:rPr lang="en-GB" sz="1600" b="0" dirty="0">
                <a:solidFill>
                  <a:schemeClr val="tx1"/>
                </a:solidFill>
                <a:latin typeface="+mj-lt"/>
              </a:rPr>
            </a:br>
            <a:r>
              <a:rPr lang="en-GB" sz="1600" b="0" dirty="0">
                <a:solidFill>
                  <a:schemeClr val="tx1"/>
                </a:solidFill>
                <a:latin typeface="+mj-lt"/>
              </a:rPr>
              <a:t>	Telephoning </a:t>
            </a:r>
            <a:r>
              <a:rPr lang="en-GB" sz="1600" b="0" spc="-20" dirty="0">
                <a:latin typeface="+mj-lt"/>
              </a:rPr>
              <a:t>0116 214 3150</a:t>
            </a:r>
            <a:endParaRPr sz="1100" b="0" spc="-75" dirty="0">
              <a:latin typeface="+mj-lt"/>
            </a:endParaRPr>
          </a:p>
        </p:txBody>
      </p:sp>
      <p:sp>
        <p:nvSpPr>
          <p:cNvPr id="11" name="Rectangle 10">
            <a:extLst>
              <a:ext uri="{FF2B5EF4-FFF2-40B4-BE49-F238E27FC236}">
                <a16:creationId xmlns:a16="http://schemas.microsoft.com/office/drawing/2014/main" id="{847E9372-87C2-4C1F-5CD0-9A8043EEDA73}"/>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Graphic 1" descr="Marker with solid fill">
            <a:extLst>
              <a:ext uri="{FF2B5EF4-FFF2-40B4-BE49-F238E27FC236}">
                <a16:creationId xmlns:a16="http://schemas.microsoft.com/office/drawing/2014/main" id="{73E36017-8436-7F63-170C-0F04EBA6A86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7450" y="5118100"/>
            <a:ext cx="432000" cy="432000"/>
          </a:xfrm>
          <a:prstGeom prst="rect">
            <a:avLst/>
          </a:prstGeom>
        </p:spPr>
      </p:pic>
      <p:pic>
        <p:nvPicPr>
          <p:cNvPr id="3" name="Graphic 2" descr="Marker with solid fill">
            <a:extLst>
              <a:ext uri="{FF2B5EF4-FFF2-40B4-BE49-F238E27FC236}">
                <a16:creationId xmlns:a16="http://schemas.microsoft.com/office/drawing/2014/main" id="{83D74080-AD97-6A39-E658-B1D48FDD0C2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7450" y="5615600"/>
            <a:ext cx="432000" cy="432000"/>
          </a:xfrm>
          <a:prstGeom prst="rect">
            <a:avLst/>
          </a:prstGeom>
        </p:spPr>
      </p:pic>
      <p:pic>
        <p:nvPicPr>
          <p:cNvPr id="5" name="Graphic 4" descr="Airplane with solid fill">
            <a:extLst>
              <a:ext uri="{FF2B5EF4-FFF2-40B4-BE49-F238E27FC236}">
                <a16:creationId xmlns:a16="http://schemas.microsoft.com/office/drawing/2014/main" id="{8A5D18AC-CA44-8332-EF32-A90EE42A447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929574">
            <a:off x="309390" y="4544839"/>
            <a:ext cx="6108769" cy="6108769"/>
          </a:xfrm>
          <a:prstGeom prst="rect">
            <a:avLst/>
          </a:prstGeom>
        </p:spPr>
      </p:pic>
      <p:pic>
        <p:nvPicPr>
          <p:cNvPr id="7" name="Graphic 6" descr="Airplane with solid fill">
            <a:extLst>
              <a:ext uri="{FF2B5EF4-FFF2-40B4-BE49-F238E27FC236}">
                <a16:creationId xmlns:a16="http://schemas.microsoft.com/office/drawing/2014/main" id="{311A3EC6-83E6-A43D-26A3-C2BF2FFB4EF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9458707">
            <a:off x="2164857" y="5953206"/>
            <a:ext cx="4291393" cy="4291393"/>
          </a:xfrm>
          <a:prstGeom prst="rect">
            <a:avLst/>
          </a:prstGeom>
        </p:spPr>
      </p:pic>
      <p:pic>
        <p:nvPicPr>
          <p:cNvPr id="8" name="Graphic 7" descr="Airplane with solid fill">
            <a:extLst>
              <a:ext uri="{FF2B5EF4-FFF2-40B4-BE49-F238E27FC236}">
                <a16:creationId xmlns:a16="http://schemas.microsoft.com/office/drawing/2014/main" id="{63EAE59D-25C7-99DF-7958-A1F8CD4E9F1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2929574">
            <a:off x="4306797" y="6217083"/>
            <a:ext cx="2840286" cy="2840286"/>
          </a:xfrm>
          <a:prstGeom prst="rect">
            <a:avLst/>
          </a:prstGeom>
        </p:spPr>
      </p:pic>
    </p:spTree>
    <p:extLst>
      <p:ext uri="{BB962C8B-B14F-4D97-AF65-F5344CB8AC3E}">
        <p14:creationId xmlns:p14="http://schemas.microsoft.com/office/powerpoint/2010/main" val="1106028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D7F0A26-A376-78AF-BA78-301ED26B673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D029646-EC41-C61D-550E-D8B740EA64C1}"/>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1" name="Rectangle 10">
            <a:extLst>
              <a:ext uri="{FF2B5EF4-FFF2-40B4-BE49-F238E27FC236}">
                <a16:creationId xmlns:a16="http://schemas.microsoft.com/office/drawing/2014/main" id="{AB7F2F8F-F3C3-F7C6-E09B-2A98647D501E}"/>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bject 147">
            <a:extLst>
              <a:ext uri="{FF2B5EF4-FFF2-40B4-BE49-F238E27FC236}">
                <a16:creationId xmlns:a16="http://schemas.microsoft.com/office/drawing/2014/main" id="{DA95CDBD-2578-AA47-0D47-67BDEF68BDC3}"/>
              </a:ext>
            </a:extLst>
          </p:cNvPr>
          <p:cNvSpPr txBox="1">
            <a:spLocks/>
          </p:cNvSpPr>
          <p:nvPr/>
        </p:nvSpPr>
        <p:spPr>
          <a:xfrm>
            <a:off x="566358" y="6687378"/>
            <a:ext cx="6488492" cy="3498394"/>
          </a:xfrm>
          <a:prstGeom prst="rect">
            <a:avLst/>
          </a:prstGeom>
          <a:solidFill>
            <a:srgbClr val="0070C0"/>
          </a:solidFill>
        </p:spPr>
        <p:txBody>
          <a:bodyPr vert="horz" wrap="square" lIns="0" tIns="12700" rIns="0" bIns="0" rtlCol="0">
            <a:spAutoFit/>
          </a:bodyPr>
          <a:lstStyle>
            <a:lvl1pPr>
              <a:defRPr sz="2800" b="1" i="0">
                <a:solidFill>
                  <a:srgbClr val="0070C0"/>
                </a:solidFill>
                <a:latin typeface="Gill Sans Nova Book"/>
                <a:ea typeface="+mj-ea"/>
                <a:cs typeface="Gill Sans Nova Book"/>
              </a:defRPr>
            </a:lvl1pPr>
          </a:lstStyle>
          <a:p>
            <a:pPr marL="12700" algn="l">
              <a:spcBef>
                <a:spcPts val="100"/>
              </a:spcBef>
            </a:pPr>
            <a:r>
              <a:rPr lang="en-GB" sz="1600" b="0" spc="-20" dirty="0">
                <a:solidFill>
                  <a:schemeClr val="bg1"/>
                </a:solidFill>
                <a:latin typeface="+mn-lt"/>
              </a:rPr>
              <a:t>Mr T Gardner</a:t>
            </a:r>
            <a:br>
              <a:rPr lang="en-GB" sz="1600" b="0" spc="-20" dirty="0">
                <a:solidFill>
                  <a:schemeClr val="bg1"/>
                </a:solidFill>
                <a:latin typeface="+mn-lt"/>
              </a:rPr>
            </a:br>
            <a:r>
              <a:rPr lang="en-GB" sz="1600" b="0" spc="-20" dirty="0">
                <a:solidFill>
                  <a:schemeClr val="bg1"/>
                </a:solidFill>
                <a:latin typeface="+mn-lt"/>
              </a:rPr>
              <a:t>Assistant Principal Belonging</a:t>
            </a:r>
            <a:br>
              <a:rPr lang="en-GB" sz="1600" b="0" spc="-20" dirty="0">
                <a:solidFill>
                  <a:schemeClr val="bg1"/>
                </a:solidFill>
                <a:latin typeface="+mn-lt"/>
              </a:rPr>
            </a:br>
            <a:r>
              <a:rPr lang="en-GB" sz="1600" b="0" spc="-20" dirty="0">
                <a:solidFill>
                  <a:srgbClr val="97C11F"/>
                </a:solidFill>
                <a:latin typeface="+mn-lt"/>
              </a:rPr>
              <a:t>tgardner@castle-tmet.uk</a:t>
            </a:r>
            <a:br>
              <a:rPr lang="en-GB" sz="1600" b="0" spc="-20" dirty="0">
                <a:solidFill>
                  <a:schemeClr val="bg1"/>
                </a:solidFill>
                <a:latin typeface="+mn-lt"/>
              </a:rPr>
            </a:br>
            <a:br>
              <a:rPr lang="en-GB" sz="1600" b="0" spc="-20" dirty="0">
                <a:solidFill>
                  <a:schemeClr val="bg1"/>
                </a:solidFill>
                <a:latin typeface="+mn-lt"/>
              </a:rPr>
            </a:br>
            <a:r>
              <a:rPr lang="en-GB" sz="1600" b="0" spc="-20" dirty="0">
                <a:solidFill>
                  <a:schemeClr val="bg1"/>
                </a:solidFill>
                <a:latin typeface="+mn-lt"/>
              </a:rPr>
              <a:t>Mrs B Rai</a:t>
            </a:r>
            <a:br>
              <a:rPr lang="en-GB" sz="1600" b="0" spc="-20" dirty="0">
                <a:solidFill>
                  <a:schemeClr val="bg1"/>
                </a:solidFill>
                <a:latin typeface="+mn-lt"/>
              </a:rPr>
            </a:br>
            <a:r>
              <a:rPr lang="en-GB" sz="1600" b="0" spc="-20" dirty="0">
                <a:solidFill>
                  <a:schemeClr val="bg1"/>
                </a:solidFill>
                <a:latin typeface="+mn-lt"/>
              </a:rPr>
              <a:t>Attendance Manager</a:t>
            </a:r>
            <a:br>
              <a:rPr lang="en-GB" sz="1600" b="0" spc="-20" dirty="0">
                <a:solidFill>
                  <a:schemeClr val="bg1"/>
                </a:solidFill>
                <a:latin typeface="+mn-lt"/>
              </a:rPr>
            </a:br>
            <a:r>
              <a:rPr lang="en-GB" sz="1600" b="0" spc="-20" dirty="0">
                <a:solidFill>
                  <a:srgbClr val="97C11F"/>
                </a:solidFill>
                <a:latin typeface="+mn-lt"/>
              </a:rPr>
              <a:t>brai@castle-tmet.uk</a:t>
            </a:r>
            <a:br>
              <a:rPr lang="en-GB" sz="1600" b="0" spc="-20" dirty="0">
                <a:solidFill>
                  <a:schemeClr val="bg1"/>
                </a:solidFill>
                <a:latin typeface="+mn-lt"/>
              </a:rPr>
            </a:br>
            <a:br>
              <a:rPr lang="en-GB" sz="1600" b="0" spc="-20" dirty="0">
                <a:solidFill>
                  <a:schemeClr val="bg1"/>
                </a:solidFill>
                <a:latin typeface="+mn-lt"/>
              </a:rPr>
            </a:br>
            <a:r>
              <a:rPr lang="en-GB" sz="1600" b="0" spc="-20" dirty="0">
                <a:solidFill>
                  <a:schemeClr val="bg1"/>
                </a:solidFill>
                <a:latin typeface="+mn-lt"/>
              </a:rPr>
              <a:t>Castle Mead Academy</a:t>
            </a:r>
          </a:p>
          <a:p>
            <a:pPr marL="12700" algn="l">
              <a:spcBef>
                <a:spcPts val="100"/>
              </a:spcBef>
            </a:pPr>
            <a:r>
              <a:rPr lang="en-GB" sz="1600" b="0" spc="-20" dirty="0">
                <a:solidFill>
                  <a:schemeClr val="bg1"/>
                </a:solidFill>
                <a:latin typeface="+mn-lt"/>
              </a:rPr>
              <a:t>Richard III Road</a:t>
            </a:r>
          </a:p>
          <a:p>
            <a:pPr marL="12700" algn="l">
              <a:spcBef>
                <a:spcPts val="100"/>
              </a:spcBef>
            </a:pPr>
            <a:r>
              <a:rPr lang="en-GB" sz="1600" b="0" spc="-20" dirty="0">
                <a:solidFill>
                  <a:schemeClr val="bg1"/>
                </a:solidFill>
                <a:latin typeface="+mn-lt"/>
              </a:rPr>
              <a:t>Leicester</a:t>
            </a:r>
          </a:p>
          <a:p>
            <a:pPr marL="12700" algn="l">
              <a:spcBef>
                <a:spcPts val="100"/>
              </a:spcBef>
            </a:pPr>
            <a:r>
              <a:rPr lang="en-GB" sz="1600" b="0" spc="-20" dirty="0">
                <a:solidFill>
                  <a:schemeClr val="bg1"/>
                </a:solidFill>
                <a:latin typeface="+mn-lt"/>
              </a:rPr>
              <a:t>LE3 5QT</a:t>
            </a:r>
            <a:br>
              <a:rPr lang="en-GB" sz="1600" b="0" spc="-20" dirty="0">
                <a:solidFill>
                  <a:schemeClr val="bg1"/>
                </a:solidFill>
                <a:latin typeface="+mn-lt"/>
              </a:rPr>
            </a:br>
            <a:br>
              <a:rPr lang="en-GB" sz="1600" b="0" spc="-20" dirty="0">
                <a:solidFill>
                  <a:schemeClr val="bg1"/>
                </a:solidFill>
                <a:latin typeface="+mn-lt"/>
              </a:rPr>
            </a:br>
            <a:r>
              <a:rPr lang="en-GB" sz="1600" b="0" spc="-20" dirty="0">
                <a:solidFill>
                  <a:schemeClr val="bg1"/>
                </a:solidFill>
                <a:latin typeface="+mn-lt"/>
              </a:rPr>
              <a:t>0116 214 3150</a:t>
            </a:r>
            <a:endParaRPr lang="en-GB" sz="1600" spc="-75" dirty="0">
              <a:solidFill>
                <a:schemeClr val="bg1"/>
              </a:solidFill>
              <a:latin typeface="+mn-lt"/>
            </a:endParaRPr>
          </a:p>
        </p:txBody>
      </p:sp>
      <p:sp>
        <p:nvSpPr>
          <p:cNvPr id="9" name="Title 8">
            <a:extLst>
              <a:ext uri="{FF2B5EF4-FFF2-40B4-BE49-F238E27FC236}">
                <a16:creationId xmlns:a16="http://schemas.microsoft.com/office/drawing/2014/main" id="{BA8FB3D6-A04E-2527-D237-B3092B094047}"/>
              </a:ext>
            </a:extLst>
          </p:cNvPr>
          <p:cNvSpPr>
            <a:spLocks noGrp="1"/>
          </p:cNvSpPr>
          <p:nvPr>
            <p:ph type="title"/>
          </p:nvPr>
        </p:nvSpPr>
        <p:spPr/>
        <p:txBody>
          <a:bodyPr/>
          <a:lstStyle/>
          <a:p>
            <a:endParaRPr lang="en-GB">
              <a:latin typeface="+mn-lt"/>
            </a:endParaRPr>
          </a:p>
        </p:txBody>
      </p:sp>
      <p:sp>
        <p:nvSpPr>
          <p:cNvPr id="10" name="Rectangle 9">
            <a:extLst>
              <a:ext uri="{FF2B5EF4-FFF2-40B4-BE49-F238E27FC236}">
                <a16:creationId xmlns:a16="http://schemas.microsoft.com/office/drawing/2014/main" id="{BF1D9BE6-A014-C1E8-DA47-CB55E2E5EA39}"/>
              </a:ext>
            </a:extLst>
          </p:cNvPr>
          <p:cNvSpPr/>
          <p:nvPr/>
        </p:nvSpPr>
        <p:spPr>
          <a:xfrm>
            <a:off x="1956594" y="4380746"/>
            <a:ext cx="3733800" cy="1600200"/>
          </a:xfrm>
          <a:prstGeom prst="rect">
            <a:avLst/>
          </a:prstGeom>
          <a:solidFill>
            <a:schemeClr val="bg1"/>
          </a:solidFill>
          <a:ln w="698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A889839E-7BD4-A805-1A75-C7768F45EB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9342" y="4584700"/>
            <a:ext cx="2928303" cy="1192292"/>
          </a:xfrm>
          <a:prstGeom prst="rect">
            <a:avLst/>
          </a:prstGeom>
          <a:noFill/>
          <a:ln>
            <a:noFill/>
          </a:ln>
        </p:spPr>
      </p:pic>
    </p:spTree>
    <p:extLst>
      <p:ext uri="{BB962C8B-B14F-4D97-AF65-F5344CB8AC3E}">
        <p14:creationId xmlns:p14="http://schemas.microsoft.com/office/powerpoint/2010/main" val="3844900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F09E89BB57DD429F389ADD7774082C" ma:contentTypeVersion="14" ma:contentTypeDescription="Create a new document." ma:contentTypeScope="" ma:versionID="85b0299696c5cc819b5c42a0aa51fa5b">
  <xsd:schema xmlns:xsd="http://www.w3.org/2001/XMLSchema" xmlns:xs="http://www.w3.org/2001/XMLSchema" xmlns:p="http://schemas.microsoft.com/office/2006/metadata/properties" xmlns:ns2="1edb0d17-fa6f-42f0-abd2-e817145f1dc2" xmlns:ns3="ebcb0f9e-5cc9-4082-b62a-4b85164c1890" targetNamespace="http://schemas.microsoft.com/office/2006/metadata/properties" ma:root="true" ma:fieldsID="66d45387725d2420b347f5703aaed9b6" ns2:_="" ns3:_="">
    <xsd:import namespace="1edb0d17-fa6f-42f0-abd2-e817145f1dc2"/>
    <xsd:import namespace="ebcb0f9e-5cc9-4082-b62a-4b85164c18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db0d17-fa6f-42f0-abd2-e817145f1d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b5cd50-64a3-4160-8934-4001345244ff"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9" nillable="true" ma:displayName="Location" ma:description="" ma:indexed="true" ma:internalName="MediaServiceLocation"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bcb0f9e-5cc9-4082-b62a-4b85164c189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edb0d17-fa6f-42f0-abd2-e817145f1dc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72F8AF-73A8-4950-B191-69F70138EA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db0d17-fa6f-42f0-abd2-e817145f1dc2"/>
    <ds:schemaRef ds:uri="ebcb0f9e-5cc9-4082-b62a-4b85164c1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0C7F4B-C43E-4E5F-A502-E470F7832719}">
  <ds:schemaRefs>
    <ds:schemaRef ds:uri="http://schemas.microsoft.com/office/2006/metadata/properties"/>
    <ds:schemaRef ds:uri="http://schemas.microsoft.com/office/infopath/2007/PartnerControls"/>
    <ds:schemaRef ds:uri="1edb0d17-fa6f-42f0-abd2-e817145f1dc2"/>
  </ds:schemaRefs>
</ds:datastoreItem>
</file>

<file path=customXml/itemProps3.xml><?xml version="1.0" encoding="utf-8"?>
<ds:datastoreItem xmlns:ds="http://schemas.openxmlformats.org/officeDocument/2006/customXml" ds:itemID="{7268E875-21EB-4B79-ABC0-F483839681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42270</TotalTime>
  <Words>1143</Words>
  <Application>Microsoft Office PowerPoint</Application>
  <PresentationFormat>Custom</PresentationFormat>
  <Paragraphs>13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Berlin Sans FB Demi</vt:lpstr>
      <vt:lpstr>Calibri</vt:lpstr>
      <vt:lpstr>Gill Sans Nova Book</vt:lpstr>
      <vt:lpstr>GillSansNova-Book</vt:lpstr>
      <vt:lpstr>Office Theme</vt:lpstr>
      <vt:lpstr>Emotional Based School Avoidance Information for Parents &amp; Carers</vt:lpstr>
      <vt:lpstr>You can make family memories without missing school.  Family Holiday and Education can work side by side!</vt:lpstr>
      <vt:lpstr>We know how expensive holidays have become, and for many families, the difference in cost between travelling in term time and the school holidays can be huge, so we get why booking a getaway during the school term is a tempting option.  And we know that holidays are wonderful and absolutely offer new experiences, but they can’t replace the curriculum specific teaching and continuity students receive in school, which is crucial for long-term success.   Even a short time away from school can lead to missed learning, gaps that are hard to fill, and increased pressure on your child later on. Especially in secondary school, where lessons build step by step, those missed days can quietly impact confidence, attainment, and even future choices.   So, how can we help?  This guide is here to help you enjoy meaningful, memorable holidays without the worry of falling behind at school.   The good news is… there are ways to  enjoy a break together and stay within  school holiday dates.   And, if you ever need advice or want help planning around school dates, our dedicated Attendance Team is always here to support you.</vt:lpstr>
      <vt:lpstr>Our top money saving travel tips   Timing it just right  Look at the very start or end of school breaks. Prices often dip in:    First week in the summer holidays (Leicester breaks up early!)      Sometimes Oct, Feb, Easter and May holidays are not aligned                       with the rest of the country. So, there is some cheaper deals.                       Avoid bank holidays or public holidays e.g. Easter                       A difference of 2–3 days can sometimes save hundreds.   Be flexible with your destination  Instead of focusing on the same “big name” resorts:    Consider quieter regions of popular countries    Look at less tourist-heavy cities    Try countries where your travel budget stretches further                  Often, these places offer the same sunshine (or snow!)                  at a much lower price.   Travel mid-week, not over weekends  Flying on a Tuesday or Wednesday is typically  cheaper than Saturday or Sunday flights.   Set Price Alerts for cheaper flights via  comparison sites like Skyscanner or  Google Flights to get notified when  fares drop. </vt:lpstr>
      <vt:lpstr>Compare airports  A different departure or arrival airport can significantly cut costs, even if it means a slightly longer drive or train journey from home or to your destination.   Explore family-friendly accommodation alternatives  Hotels aren’t always the cheapest option. Compare:    holiday parks   self-catering apartments   home-swap platforms   B&amp;Bs   campsites or glamping sites during summer   Self-catering can help you save on meals, too.   Book early or hang on for last-minute deals  Early-bird discounts can be huge. Flights often go on sale around 11 months in advance and booking as soon as they're released can save significantly, especially for peak periods. But if you’re flexible about where you go, reputable late-deal sites can also offer impressive savings within the school holidays.   Check package holidays vs DIY trip building  Sometimes it’s cheaper to build your own trip with separate flights and accommodation, and other times package deals undercut everything, and offer extra perks like upgrades or free breakfast. Package deals can often be great for "free child places," but ensure it covers flights/extras, not just the room.   Compare both.   Top tip: Aim for Black Friday, Cyber Monday, or January sales for major discounts on packages</vt:lpstr>
      <vt:lpstr>Consider short breaks instead of week-long trips  A 3 or 4 day holiday can still feel like a proper escape, but at a much lower cost. And if you work around dates when we have inset days, you can often extend your holiday more cost effectively as you'll be travelling when others aren’t.   Low-Cost Alternatives That Still Feel Like a Getaway If a full holiday isn’t feasible this year, you can still make special memories:    City breaks within the UK or just a short flight away     Camping or glamping weekends     Budget-friendly coastal or countryside stays    Local day trips that create the feeling of a “holiday at home”   These options avoid missed school days but still give families time to recharge and reconnect.   Family time matters. Budgets matter. And your child’s education matters. We know every family wants the best for their children. By avoiding term-time holidays, you’re helping your child:    stay confident with their learning     avoid gaps that become stressful later    stay connected to friends and routines    keep their future options wide open  Every school day really does make a difference, and we appreciate everything you do to support your child’s attendance. </vt:lpstr>
      <vt:lpstr>Getting support from us for Attendance &amp; Punctuality   If you have any questions, or need some extra help you can…   Visit our website  Our academy website has lots of helpful information and advice on Attendance and Punctuality at Castle Mead Academy.   Visit www.castle-tmet.uk  Contact our Attendance Team  We have a dedicated team at Castle Mead Academy who work with families to support positive attendance in the academy.   You can reach them by:    Emailing Attendance@castle-tmet.uk   Telephoning 0116 214 3150</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PACK</dc:title>
  <dc:creator>Christopher James</dc:creator>
  <cp:lastModifiedBy>Tom Gardner</cp:lastModifiedBy>
  <cp:revision>44</cp:revision>
  <cp:lastPrinted>2023-11-02T09:48:16Z</cp:lastPrinted>
  <dcterms:created xsi:type="dcterms:W3CDTF">2023-04-21T11:45:03Z</dcterms:created>
  <dcterms:modified xsi:type="dcterms:W3CDTF">2026-04-13T20:39:26Z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2023-03-24T00:00:00Z</vt:filetime>
  </property>
  <property fmtid="{D5CDD505-2E9C-101B-9397-08002B2CF9AE}" pid="3" name="Creator">
    <vt:lpwstr>Adobe InDesign 18.2 (Macintosh)</vt:lpwstr>
  </property>
  <property fmtid="{D5CDD505-2E9C-101B-9397-08002B2CF9AE}" pid="4" name="LastSaved">
    <vt:filetime>2023-04-21T00:00:00Z</vt:filetime>
  </property>
  <property fmtid="{D5CDD505-2E9C-101B-9397-08002B2CF9AE}" pid="5" name="Producer">
    <vt:lpwstr>Adobe PDF Library 17.0</vt:lpwstr>
  </property>
  <property fmtid="{D5CDD505-2E9C-101B-9397-08002B2CF9AE}" pid="6" name="MSIP_Label_d0763fa9-82a6-4115-93ed-9290710752ce_Enabled">
    <vt:lpwstr>true</vt:lpwstr>
  </property>
  <property fmtid="{D5CDD505-2E9C-101B-9397-08002B2CF9AE}" pid="7" name="MSIP_Label_d0763fa9-82a6-4115-93ed-9290710752ce_SetDate">
    <vt:lpwstr>2024-09-09T08:43:25Z</vt:lpwstr>
  </property>
  <property fmtid="{D5CDD505-2E9C-101B-9397-08002B2CF9AE}" pid="8" name="MSIP_Label_d0763fa9-82a6-4115-93ed-9290710752ce_Method">
    <vt:lpwstr>Standard</vt:lpwstr>
  </property>
  <property fmtid="{D5CDD505-2E9C-101B-9397-08002B2CF9AE}" pid="9" name="MSIP_Label_d0763fa9-82a6-4115-93ed-9290710752ce_Name">
    <vt:lpwstr>defa4170-0d19-0005-0004-bc88714345d2</vt:lpwstr>
  </property>
  <property fmtid="{D5CDD505-2E9C-101B-9397-08002B2CF9AE}" pid="10" name="MSIP_Label_d0763fa9-82a6-4115-93ed-9290710752ce_SiteId">
    <vt:lpwstr>83a6179b-0291-48f4-87d7-72bd7038a108</vt:lpwstr>
  </property>
  <property fmtid="{D5CDD505-2E9C-101B-9397-08002B2CF9AE}" pid="11" name="MSIP_Label_d0763fa9-82a6-4115-93ed-9290710752ce_ActionId">
    <vt:lpwstr>140e4c1e-229a-4261-82cb-1ea51bc0038b</vt:lpwstr>
  </property>
  <property fmtid="{D5CDD505-2E9C-101B-9397-08002B2CF9AE}" pid="12" name="MSIP_Label_d0763fa9-82a6-4115-93ed-9290710752ce_ContentBits">
    <vt:lpwstr>0</vt:lpwstr>
  </property>
  <property fmtid="{D5CDD505-2E9C-101B-9397-08002B2CF9AE}" pid="13" name="MSIP_Label_d6fe2a56-af49-4a87-8d01-0ad3300d8c60_Enabled">
    <vt:lpwstr>true</vt:lpwstr>
  </property>
  <property fmtid="{D5CDD505-2E9C-101B-9397-08002B2CF9AE}" pid="14" name="MSIP_Label_d6fe2a56-af49-4a87-8d01-0ad3300d8c60_SetDate">
    <vt:lpwstr>2026-04-13T20:20:34Z</vt:lpwstr>
  </property>
  <property fmtid="{D5CDD505-2E9C-101B-9397-08002B2CF9AE}" pid="15" name="MSIP_Label_d6fe2a56-af49-4a87-8d01-0ad3300d8c60_Method">
    <vt:lpwstr>Standard</vt:lpwstr>
  </property>
  <property fmtid="{D5CDD505-2E9C-101B-9397-08002B2CF9AE}" pid="16" name="MSIP_Label_d6fe2a56-af49-4a87-8d01-0ad3300d8c60_Name">
    <vt:lpwstr>defa4170-0d19-0005-0004-bc88714345d2</vt:lpwstr>
  </property>
  <property fmtid="{D5CDD505-2E9C-101B-9397-08002B2CF9AE}" pid="17" name="MSIP_Label_d6fe2a56-af49-4a87-8d01-0ad3300d8c60_SiteId">
    <vt:lpwstr>51640577-21a1-4ce3-8bc8-5bb90cabad75</vt:lpwstr>
  </property>
  <property fmtid="{D5CDD505-2E9C-101B-9397-08002B2CF9AE}" pid="18" name="MSIP_Label_d6fe2a56-af49-4a87-8d01-0ad3300d8c60_ActionId">
    <vt:lpwstr>aca0649b-0f9f-4a72-ba86-bb85bc2a0945</vt:lpwstr>
  </property>
  <property fmtid="{D5CDD505-2E9C-101B-9397-08002B2CF9AE}" pid="19" name="MSIP_Label_d6fe2a56-af49-4a87-8d01-0ad3300d8c60_ContentBits">
    <vt:lpwstr>0</vt:lpwstr>
  </property>
  <property fmtid="{D5CDD505-2E9C-101B-9397-08002B2CF9AE}" pid="20" name="MSIP_Label_d6fe2a56-af49-4a87-8d01-0ad3300d8c60_Tag">
    <vt:lpwstr>10, 3, 0, 1</vt:lpwstr>
  </property>
</Properties>
</file>