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1"/>
  </p:notesMasterIdLst>
  <p:sldIdLst>
    <p:sldId id="256" r:id="rId5"/>
    <p:sldId id="294" r:id="rId6"/>
    <p:sldId id="295" r:id="rId7"/>
    <p:sldId id="296" r:id="rId8"/>
    <p:sldId id="297" r:id="rId9"/>
    <p:sldId id="300" r:id="rId10"/>
  </p:sldIdLst>
  <p:sldSz cx="7556500" cy="10693400"/>
  <p:notesSz cx="6669088" cy="9926638"/>
  <p:embeddedFontLst>
    <p:embeddedFont>
      <p:font typeface="Gill Sans MT" panose="020B0502020104020203" pitchFamily="34" charset="0"/>
      <p:regular r:id="rId12"/>
      <p:bold r:id="rId13"/>
      <p:italic r:id="rId14"/>
      <p:boldItalic r:id="rId15"/>
    </p:embeddedFont>
  </p:embeddedFont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C11F"/>
    <a:srgbClr val="892522"/>
    <a:srgbClr val="414E5E"/>
    <a:srgbClr val="ECD201"/>
    <a:srgbClr val="1D9ADD"/>
    <a:srgbClr val="F0F0F0"/>
    <a:srgbClr val="07A479"/>
    <a:srgbClr val="8B312E"/>
    <a:srgbClr val="542F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65"/>
    <p:restoredTop sz="94688"/>
  </p:normalViewPr>
  <p:slideViewPr>
    <p:cSldViewPr>
      <p:cViewPr>
        <p:scale>
          <a:sx n="70" d="100"/>
          <a:sy n="70" d="100"/>
        </p:scale>
        <p:origin x="728"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font" Target="fonts/font4.fntdata"/><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406" cy="498100"/>
          </a:xfrm>
          <a:prstGeom prst="rect">
            <a:avLst/>
          </a:prstGeom>
        </p:spPr>
        <p:txBody>
          <a:bodyPr vert="horz" lIns="83521" tIns="41761" rIns="83521" bIns="41761" rtlCol="0"/>
          <a:lstStyle>
            <a:lvl1pPr algn="l">
              <a:defRPr sz="1100"/>
            </a:lvl1pPr>
          </a:lstStyle>
          <a:p>
            <a:endParaRPr lang="en-US"/>
          </a:p>
        </p:txBody>
      </p:sp>
      <p:sp>
        <p:nvSpPr>
          <p:cNvPr id="3" name="Date Placeholder 2"/>
          <p:cNvSpPr>
            <a:spLocks noGrp="1"/>
          </p:cNvSpPr>
          <p:nvPr>
            <p:ph type="dt" idx="1"/>
          </p:nvPr>
        </p:nvSpPr>
        <p:spPr>
          <a:xfrm>
            <a:off x="3777282" y="0"/>
            <a:ext cx="2890406" cy="498100"/>
          </a:xfrm>
          <a:prstGeom prst="rect">
            <a:avLst/>
          </a:prstGeom>
        </p:spPr>
        <p:txBody>
          <a:bodyPr vert="horz" lIns="83521" tIns="41761" rIns="83521" bIns="41761" rtlCol="0"/>
          <a:lstStyle>
            <a:lvl1pPr algn="r">
              <a:defRPr sz="1100"/>
            </a:lvl1pPr>
          </a:lstStyle>
          <a:p>
            <a:fld id="{C7A8C228-8169-1745-AB85-4A22C667C8FB}" type="datetimeFigureOut">
              <a:rPr lang="en-US" smtClean="0"/>
              <a:t>4/13/2026</a:t>
            </a:fld>
            <a:endParaRPr lang="en-US"/>
          </a:p>
        </p:txBody>
      </p:sp>
      <p:sp>
        <p:nvSpPr>
          <p:cNvPr id="4" name="Slide Image Placeholder 3"/>
          <p:cNvSpPr>
            <a:spLocks noGrp="1" noRot="1" noChangeAspect="1"/>
          </p:cNvSpPr>
          <p:nvPr>
            <p:ph type="sldImg" idx="2"/>
          </p:nvPr>
        </p:nvSpPr>
        <p:spPr>
          <a:xfrm>
            <a:off x="2151063" y="1239838"/>
            <a:ext cx="2366962" cy="3351212"/>
          </a:xfrm>
          <a:prstGeom prst="rect">
            <a:avLst/>
          </a:prstGeom>
          <a:noFill/>
          <a:ln w="12700">
            <a:solidFill>
              <a:prstClr val="black"/>
            </a:solidFill>
          </a:ln>
        </p:spPr>
        <p:txBody>
          <a:bodyPr vert="horz" lIns="83521" tIns="41761" rIns="83521" bIns="41761" rtlCol="0" anchor="ctr"/>
          <a:lstStyle/>
          <a:p>
            <a:endParaRPr lang="en-US"/>
          </a:p>
        </p:txBody>
      </p:sp>
      <p:sp>
        <p:nvSpPr>
          <p:cNvPr id="5" name="Notes Placeholder 4"/>
          <p:cNvSpPr>
            <a:spLocks noGrp="1"/>
          </p:cNvSpPr>
          <p:nvPr>
            <p:ph type="body" sz="quarter" idx="3"/>
          </p:nvPr>
        </p:nvSpPr>
        <p:spPr>
          <a:xfrm>
            <a:off x="666909" y="4777638"/>
            <a:ext cx="5335270" cy="3908171"/>
          </a:xfrm>
          <a:prstGeom prst="rect">
            <a:avLst/>
          </a:prstGeom>
        </p:spPr>
        <p:txBody>
          <a:bodyPr vert="horz" lIns="83521" tIns="41761" rIns="83521" bIns="41761"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38"/>
            <a:ext cx="2890406" cy="498100"/>
          </a:xfrm>
          <a:prstGeom prst="rect">
            <a:avLst/>
          </a:prstGeom>
        </p:spPr>
        <p:txBody>
          <a:bodyPr vert="horz" lIns="83521" tIns="41761" rIns="83521" bIns="41761" rtlCol="0" anchor="b"/>
          <a:lstStyle>
            <a:lvl1pPr algn="l">
              <a:defRPr sz="1100"/>
            </a:lvl1pPr>
          </a:lstStyle>
          <a:p>
            <a:endParaRPr lang="en-US"/>
          </a:p>
        </p:txBody>
      </p:sp>
      <p:sp>
        <p:nvSpPr>
          <p:cNvPr id="7" name="Slide Number Placeholder 6"/>
          <p:cNvSpPr>
            <a:spLocks noGrp="1"/>
          </p:cNvSpPr>
          <p:nvPr>
            <p:ph type="sldNum" sz="quarter" idx="5"/>
          </p:nvPr>
        </p:nvSpPr>
        <p:spPr>
          <a:xfrm>
            <a:off x="3777282" y="9428538"/>
            <a:ext cx="2890406" cy="498100"/>
          </a:xfrm>
          <a:prstGeom prst="rect">
            <a:avLst/>
          </a:prstGeom>
        </p:spPr>
        <p:txBody>
          <a:bodyPr vert="horz" lIns="83521" tIns="41761" rIns="83521" bIns="41761" rtlCol="0" anchor="b"/>
          <a:lstStyle>
            <a:lvl1pPr algn="r">
              <a:defRPr sz="1100"/>
            </a:lvl1pPr>
          </a:lstStyle>
          <a:p>
            <a:fld id="{B1E19445-D045-E442-AAA2-02AC7644DE88}" type="slidenum">
              <a:rPr lang="en-US" smtClean="0"/>
              <a:t>‹#›</a:t>
            </a:fld>
            <a:endParaRPr lang="en-US"/>
          </a:p>
        </p:txBody>
      </p:sp>
    </p:spTree>
    <p:extLst>
      <p:ext uri="{BB962C8B-B14F-4D97-AF65-F5344CB8AC3E}">
        <p14:creationId xmlns:p14="http://schemas.microsoft.com/office/powerpoint/2010/main" val="2600968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430887"/>
          </a:xfrm>
          <a:prstGeom prst="rect">
            <a:avLst/>
          </a:prstGeom>
        </p:spPr>
        <p:txBody>
          <a:bodyPr wrap="square" lIns="0" tIns="0" rIns="0" bIns="0">
            <a:spAutoFit/>
          </a:bodyPr>
          <a:lstStyle>
            <a:lvl1pPr>
              <a:defRPr sz="2800" b="1" i="0">
                <a:solidFill>
                  <a:srgbClr val="0070C0"/>
                </a:solidFill>
                <a:latin typeface="Gill Sans Nova Book"/>
                <a:cs typeface="Gill Sans Nova Book"/>
              </a:defRPr>
            </a:lvl1pPr>
          </a:lstStyle>
          <a:p>
            <a:pPr rtl="0"/>
            <a:endParaRPr dirty="0"/>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15" name="object 73">
            <a:extLst>
              <a:ext uri="{FF2B5EF4-FFF2-40B4-BE49-F238E27FC236}">
                <a16:creationId xmlns:a16="http://schemas.microsoft.com/office/drawing/2014/main" id="{E953E023-F442-FDA0-4D38-EA97DE12497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17" name="object 78">
            <a:extLst>
              <a:ext uri="{FF2B5EF4-FFF2-40B4-BE49-F238E27FC236}">
                <a16:creationId xmlns:a16="http://schemas.microsoft.com/office/drawing/2014/main" id="{E387DE3F-3016-51B8-2BA3-498DD803FC5F}"/>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pic>
        <p:nvPicPr>
          <p:cNvPr id="18" name="Picture 17" descr="Background pattern&#10;&#10;Description automatically generated">
            <a:extLst>
              <a:ext uri="{FF2B5EF4-FFF2-40B4-BE49-F238E27FC236}">
                <a16:creationId xmlns:a16="http://schemas.microsoft.com/office/drawing/2014/main" id="{9C63CB22-C9A4-DE49-75AC-EA8D07CAF2F8}"/>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430887"/>
          </a:xfrm>
          <a:prstGeom prst="rect">
            <a:avLst/>
          </a:prstGeom>
        </p:spPr>
        <p:txBody>
          <a:bodyPr lIns="0" tIns="0" rIns="0" bIns="0"/>
          <a:lstStyle>
            <a:lvl1pPr>
              <a:defRPr sz="2800" b="1" i="0">
                <a:solidFill>
                  <a:srgbClr val="0070C0"/>
                </a:solidFill>
                <a:latin typeface="Gill Sans Nova Book"/>
                <a:cs typeface="Gill Sans Nova Book"/>
              </a:defRPr>
            </a:lvl1pPr>
          </a:lstStyle>
          <a:p>
            <a:endParaRPr dirty="0"/>
          </a:p>
        </p:txBody>
      </p:sp>
      <p:sp>
        <p:nvSpPr>
          <p:cNvPr id="3" name="Holder 3"/>
          <p:cNvSpPr>
            <a:spLocks noGrp="1"/>
          </p:cNvSpPr>
          <p:nvPr>
            <p:ph type="body" idx="1"/>
          </p:nvPr>
        </p:nvSpPr>
        <p:spPr>
          <a:xfrm>
            <a:off x="1041900" y="2817003"/>
            <a:ext cx="5692775" cy="5143500"/>
          </a:xfrm>
          <a:prstGeom prst="rect">
            <a:avLst/>
          </a:prstGeom>
        </p:spPr>
        <p:txBody>
          <a:bodyPr lIns="0" tIns="0" rIns="0" bIns="0"/>
          <a:lstStyle>
            <a:lvl1pPr>
              <a:defRPr b="0" i="0">
                <a:solidFill>
                  <a:schemeClr val="tx1"/>
                </a:solidFill>
              </a:defRPr>
            </a:lvl1pPr>
          </a:lstStyle>
          <a:p>
            <a:endParaRPr/>
          </a:p>
        </p:txBody>
      </p:sp>
      <p:sp>
        <p:nvSpPr>
          <p:cNvPr id="6" name="Holder 6"/>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pic>
        <p:nvPicPr>
          <p:cNvPr id="7" name="Picture 6" descr="Background pattern&#10;&#10;Description automatically generated">
            <a:extLst>
              <a:ext uri="{FF2B5EF4-FFF2-40B4-BE49-F238E27FC236}">
                <a16:creationId xmlns:a16="http://schemas.microsoft.com/office/drawing/2014/main" id="{E570C0E9-CCD3-8CAE-B743-3DFE9229727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612" y="4333061"/>
            <a:ext cx="810616" cy="6358832"/>
          </a:xfrm>
          <a:prstGeom prst="rect">
            <a:avLst/>
          </a:prstGeom>
        </p:spPr>
      </p:pic>
      <p:pic>
        <p:nvPicPr>
          <p:cNvPr id="8" name="object 73">
            <a:extLst>
              <a:ext uri="{FF2B5EF4-FFF2-40B4-BE49-F238E27FC236}">
                <a16:creationId xmlns:a16="http://schemas.microsoft.com/office/drawing/2014/main" id="{DC45C222-1C3B-8BC7-D167-E25A0DA86E74}"/>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1372679" y="9988518"/>
            <a:ext cx="986842" cy="272959"/>
          </a:xfrm>
          <a:prstGeom prst="rect">
            <a:avLst/>
          </a:prstGeom>
        </p:spPr>
      </p:pic>
      <p:sp>
        <p:nvSpPr>
          <p:cNvPr id="9" name="object 78">
            <a:extLst>
              <a:ext uri="{FF2B5EF4-FFF2-40B4-BE49-F238E27FC236}">
                <a16:creationId xmlns:a16="http://schemas.microsoft.com/office/drawing/2014/main" id="{0786EF12-C911-516D-DC78-2BF5A3AF7E96}"/>
              </a:ext>
            </a:extLst>
          </p:cNvPr>
          <p:cNvSpPr txBox="1">
            <a:spLocks/>
          </p:cNvSpPr>
          <p:nvPr userDrawn="1"/>
        </p:nvSpPr>
        <p:spPr>
          <a:xfrm>
            <a:off x="1067300" y="10060162"/>
            <a:ext cx="271144" cy="103504"/>
          </a:xfrm>
          <a:prstGeom prst="rect">
            <a:avLst/>
          </a:prstGeom>
        </p:spPr>
        <p:txBody>
          <a:bodyPr vert="horz" wrap="square" lIns="0" tIns="10795" rIns="0" bIns="0" rtlCol="0">
            <a:spAutoFit/>
          </a:bodyPr>
          <a:lstStyle>
            <a:defPPr>
              <a:defRPr kern="0"/>
            </a:defPPr>
            <a:lvl1pPr>
              <a:defRPr sz="500" b="0" i="0">
                <a:solidFill>
                  <a:schemeClr val="bg1"/>
                </a:solidFill>
                <a:latin typeface="GillSansNova-Book"/>
                <a:cs typeface="GillSansNova-Book"/>
              </a:defRPr>
            </a:lvl1pPr>
          </a:lstStyle>
          <a:p>
            <a:pPr marL="12700">
              <a:spcBef>
                <a:spcPts val="85"/>
              </a:spcBef>
            </a:pPr>
            <a:r>
              <a:rPr lang="en-GB" spc="-10" dirty="0"/>
              <a:t>PART</a:t>
            </a:r>
            <a:r>
              <a:rPr lang="en-GB" spc="-5" dirty="0"/>
              <a:t> </a:t>
            </a:r>
            <a:r>
              <a:rPr lang="en-GB" spc="-25" dirty="0"/>
              <a:t>OF</a:t>
            </a:r>
          </a:p>
        </p:txBody>
      </p:sp>
    </p:spTree>
  </p:cSld>
  <p:clrMapOvr>
    <a:masterClrMapping/>
  </p:clrMapOvr>
  <p:extLst>
    <p:ext uri="{DCECCB84-F9BA-43D5-87BE-67443E8EF086}">
      <p15:sldGuideLst xmlns:p15="http://schemas.microsoft.com/office/powerpoint/2012/main">
        <p15:guide id="1" orient="horz" pos="3368" userDrawn="1">
          <p15:clr>
            <a:srgbClr val="FBAE40"/>
          </p15:clr>
        </p15:guide>
        <p15:guide id="2" pos="23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7" name="Holder 7"/>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067300" y="988931"/>
            <a:ext cx="4610735" cy="807719"/>
          </a:xfrm>
          <a:prstGeom prst="rect">
            <a:avLst/>
          </a:prstGeom>
        </p:spPr>
        <p:txBody>
          <a:bodyPr lIns="0" tIns="0" rIns="0" bIns="0"/>
          <a:lstStyle>
            <a:lvl1pPr>
              <a:defRPr sz="2800" b="1" i="0">
                <a:solidFill>
                  <a:srgbClr val="002B54"/>
                </a:solidFill>
                <a:latin typeface="Gill Sans Nova Book"/>
                <a:cs typeface="Gill Sans Nova Book"/>
              </a:defRPr>
            </a:lvl1pPr>
          </a:lstStyle>
          <a:p>
            <a:endParaRPr/>
          </a:p>
        </p:txBody>
      </p:sp>
      <p:sp>
        <p:nvSpPr>
          <p:cNvPr id="3" name="Holder 3"/>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4" name="Holder 4"/>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5" name="Holder 5"/>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1067300" y="10060162"/>
            <a:ext cx="271144" cy="103504"/>
          </a:xfrm>
          <a:prstGeom prst="rect">
            <a:avLst/>
          </a:prstGeom>
        </p:spPr>
        <p:txBody>
          <a:bodyPr lIns="0" tIns="0" rIns="0" bIns="0"/>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3" name="Holder 3"/>
          <p:cNvSpPr>
            <a:spLocks noGrp="1"/>
          </p:cNvSpPr>
          <p:nvPr>
            <p:ph type="dt" sz="half" idx="6"/>
          </p:nvPr>
        </p:nvSpPr>
        <p:spPr>
          <a:xfrm>
            <a:off x="-1931534" y="9628996"/>
            <a:ext cx="1739455" cy="5346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4/13/2026</a:t>
            </a:fld>
            <a:endParaRPr lang="en-US"/>
          </a:p>
        </p:txBody>
      </p:sp>
      <p:sp>
        <p:nvSpPr>
          <p:cNvPr id="4" name="Holder 4"/>
          <p:cNvSpPr>
            <a:spLocks noGrp="1"/>
          </p:cNvSpPr>
          <p:nvPr>
            <p:ph type="sldNum" sz="quarter" idx="7"/>
          </p:nvPr>
        </p:nvSpPr>
        <p:spPr>
          <a:xfrm>
            <a:off x="6598141" y="10022700"/>
            <a:ext cx="415925" cy="163195"/>
          </a:xfrm>
          <a:prstGeom prst="rect">
            <a:avLst/>
          </a:prstGeom>
        </p:spPr>
        <p:txBody>
          <a:bodyPr lIns="0" tIns="0" rIns="0" bIns="0"/>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userDrawn="1"/>
        </p:nvSpPr>
        <p:spPr>
          <a:xfrm>
            <a:off x="287997" y="288010"/>
            <a:ext cx="6984365" cy="9558020"/>
          </a:xfrm>
          <a:custGeom>
            <a:avLst/>
            <a:gdLst/>
            <a:ahLst/>
            <a:cxnLst/>
            <a:rect l="l" t="t" r="r" b="b"/>
            <a:pathLst>
              <a:path w="6984365" h="9558020">
                <a:moveTo>
                  <a:pt x="0" y="9557994"/>
                </a:moveTo>
                <a:lnTo>
                  <a:pt x="6983996" y="9557994"/>
                </a:lnTo>
                <a:lnTo>
                  <a:pt x="6983996" y="0"/>
                </a:lnTo>
                <a:lnTo>
                  <a:pt x="0" y="0"/>
                </a:lnTo>
                <a:lnTo>
                  <a:pt x="0" y="9557994"/>
                </a:lnTo>
                <a:close/>
              </a:path>
            </a:pathLst>
          </a:custGeom>
          <a:solidFill>
            <a:srgbClr val="E6E7E8"/>
          </a:solidFill>
        </p:spPr>
        <p:txBody>
          <a:bodyPr wrap="square" lIns="0" tIns="0" rIns="0" bIns="0" rtlCol="0"/>
          <a:lstStyle/>
          <a:p>
            <a:pPr algn="l" rtl="0"/>
            <a:endParaRPr/>
          </a:p>
        </p:txBody>
      </p:sp>
      <p:sp>
        <p:nvSpPr>
          <p:cNvPr id="17" name="bg object 17"/>
          <p:cNvSpPr/>
          <p:nvPr userDrawn="1"/>
        </p:nvSpPr>
        <p:spPr>
          <a:xfrm>
            <a:off x="287997" y="9846005"/>
            <a:ext cx="6984365" cy="558165"/>
          </a:xfrm>
          <a:custGeom>
            <a:avLst/>
            <a:gdLst/>
            <a:ahLst/>
            <a:cxnLst/>
            <a:rect l="l" t="t" r="r" b="b"/>
            <a:pathLst>
              <a:path w="6984365" h="558165">
                <a:moveTo>
                  <a:pt x="6983996" y="0"/>
                </a:moveTo>
                <a:lnTo>
                  <a:pt x="0" y="0"/>
                </a:lnTo>
                <a:lnTo>
                  <a:pt x="0" y="557999"/>
                </a:lnTo>
                <a:lnTo>
                  <a:pt x="6983996" y="557999"/>
                </a:lnTo>
                <a:lnTo>
                  <a:pt x="6983996" y="0"/>
                </a:lnTo>
                <a:close/>
              </a:path>
            </a:pathLst>
          </a:custGeom>
          <a:solidFill>
            <a:srgbClr val="88292D"/>
          </a:solidFill>
        </p:spPr>
        <p:txBody>
          <a:bodyPr wrap="square" lIns="0" tIns="0" rIns="0" bIns="0" rtlCol="0"/>
          <a:lstStyle/>
          <a:p>
            <a:pPr algn="l" rtl="0"/>
            <a:endParaRPr/>
          </a:p>
        </p:txBody>
      </p:sp>
      <p:sp>
        <p:nvSpPr>
          <p:cNvPr id="2" name="Holder 2"/>
          <p:cNvSpPr>
            <a:spLocks noGrp="1"/>
          </p:cNvSpPr>
          <p:nvPr>
            <p:ph type="title"/>
          </p:nvPr>
        </p:nvSpPr>
        <p:spPr>
          <a:xfrm>
            <a:off x="1067300" y="988931"/>
            <a:ext cx="4610735" cy="430887"/>
          </a:xfrm>
          <a:prstGeom prst="rect">
            <a:avLst/>
          </a:prstGeom>
        </p:spPr>
        <p:txBody>
          <a:bodyPr wrap="square" lIns="0" tIns="0" rIns="0" bIns="0">
            <a:spAutoFit/>
          </a:bodyPr>
          <a:lstStyle>
            <a:lvl1pPr>
              <a:defRPr sz="2800" b="1" i="0">
                <a:solidFill>
                  <a:srgbClr val="002B54"/>
                </a:solidFill>
                <a:latin typeface="Gill Sans Nova Book"/>
                <a:cs typeface="Gill Sans Nova Book"/>
              </a:defRPr>
            </a:lvl1pPr>
          </a:lstStyle>
          <a:p>
            <a:pPr rtl="0"/>
            <a:endParaRPr dirty="0"/>
          </a:p>
        </p:txBody>
      </p:sp>
      <p:sp>
        <p:nvSpPr>
          <p:cNvPr id="3" name="Holder 3"/>
          <p:cNvSpPr>
            <a:spLocks noGrp="1"/>
          </p:cNvSpPr>
          <p:nvPr>
            <p:ph type="body" idx="1"/>
          </p:nvPr>
        </p:nvSpPr>
        <p:spPr>
          <a:xfrm>
            <a:off x="1041900" y="2817003"/>
            <a:ext cx="5692775" cy="5143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1067300" y="10060162"/>
            <a:ext cx="271144" cy="103504"/>
          </a:xfrm>
          <a:prstGeom prst="rect">
            <a:avLst/>
          </a:prstGeom>
        </p:spPr>
        <p:txBody>
          <a:bodyPr wrap="square" lIns="0" tIns="0" rIns="0" bIns="0">
            <a:spAutoFit/>
          </a:bodyPr>
          <a:lstStyle>
            <a:lvl1pPr>
              <a:defRPr sz="500" b="0" i="0">
                <a:solidFill>
                  <a:schemeClr val="bg1"/>
                </a:solidFill>
                <a:latin typeface="GillSansNova-Book"/>
                <a:cs typeface="GillSansNova-Book"/>
              </a:defRPr>
            </a:lvl1pPr>
          </a:lstStyle>
          <a:p>
            <a:pPr marL="12700">
              <a:lnSpc>
                <a:spcPct val="100000"/>
              </a:lnSpc>
              <a:spcBef>
                <a:spcPts val="85"/>
              </a:spcBef>
            </a:pPr>
            <a:r>
              <a:rPr spc="-10" dirty="0"/>
              <a:t>PART</a:t>
            </a:r>
            <a:r>
              <a:rPr spc="-5" dirty="0"/>
              <a:t> </a:t>
            </a:r>
            <a:r>
              <a:rPr spc="-25" dirty="0"/>
              <a:t>OF</a:t>
            </a:r>
          </a:p>
        </p:txBody>
      </p:sp>
      <p:sp>
        <p:nvSpPr>
          <p:cNvPr id="6" name="Holder 6"/>
          <p:cNvSpPr>
            <a:spLocks noGrp="1"/>
          </p:cNvSpPr>
          <p:nvPr>
            <p:ph type="sldNum" sz="quarter" idx="7"/>
          </p:nvPr>
        </p:nvSpPr>
        <p:spPr>
          <a:xfrm>
            <a:off x="6598141" y="10022700"/>
            <a:ext cx="415925" cy="163195"/>
          </a:xfrm>
          <a:prstGeom prst="rect">
            <a:avLst/>
          </a:prstGeom>
        </p:spPr>
        <p:txBody>
          <a:bodyPr wrap="square" lIns="0" tIns="0" rIns="0" bIns="0">
            <a:spAutoFit/>
          </a:bodyPr>
          <a:lstStyle>
            <a:lvl1pPr>
              <a:defRPr sz="900" b="0" i="0">
                <a:solidFill>
                  <a:schemeClr val="bg1"/>
                </a:solidFill>
                <a:latin typeface="GillSansNova-Book"/>
                <a:cs typeface="GillSansNova-Book"/>
              </a:defRPr>
            </a:lvl1pPr>
          </a:lstStyle>
          <a:p>
            <a:pPr marL="12700">
              <a:lnSpc>
                <a:spcPct val="100000"/>
              </a:lnSpc>
              <a:spcBef>
                <a:spcPts val="55"/>
              </a:spcBef>
            </a:pPr>
            <a:r>
              <a:rPr dirty="0"/>
              <a:t>Page</a:t>
            </a:r>
            <a:r>
              <a:rPr spc="-25" dirty="0"/>
              <a:t> </a:t>
            </a:r>
            <a:fld id="{81D60167-4931-47E6-BA6A-407CBD079E47}" type="slidenum">
              <a:rPr spc="-25" dirty="0"/>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solidFill>
            <a:srgbClr val="0070C0"/>
          </a:solidFill>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74A69D8-812A-9529-9AB7-36A2C5BC7EC8}"/>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p:cNvSpPr txBox="1">
            <a:spLocks noGrp="1"/>
          </p:cNvSpPr>
          <p:nvPr>
            <p:ph type="title"/>
          </p:nvPr>
        </p:nvSpPr>
        <p:spPr>
          <a:xfrm>
            <a:off x="566358" y="7480300"/>
            <a:ext cx="6488492" cy="1921039"/>
          </a:xfrm>
          <a:prstGeom prst="rect">
            <a:avLst/>
          </a:prstGeom>
        </p:spPr>
        <p:txBody>
          <a:bodyPr vert="horz" wrap="square" lIns="0" tIns="12700" rIns="0" bIns="0" rtlCol="0">
            <a:spAutoFit/>
          </a:bodyPr>
          <a:lstStyle/>
          <a:p>
            <a:pPr marL="12700" algn="ctr">
              <a:lnSpc>
                <a:spcPct val="100000"/>
              </a:lnSpc>
              <a:spcBef>
                <a:spcPts val="100"/>
              </a:spcBef>
            </a:pPr>
            <a:r>
              <a:rPr lang="en-GB" sz="4800" spc="-20" dirty="0">
                <a:solidFill>
                  <a:schemeClr val="bg1"/>
                </a:solidFill>
                <a:latin typeface="+mn-lt"/>
              </a:rPr>
              <a:t>Emotional Based School Avoidance</a:t>
            </a:r>
            <a:br>
              <a:rPr lang="en-GB" sz="4800" spc="-20" dirty="0">
                <a:solidFill>
                  <a:schemeClr val="bg1"/>
                </a:solidFill>
                <a:latin typeface="+mn-lt"/>
              </a:rPr>
            </a:br>
            <a:r>
              <a:rPr lang="en-GB" spc="-20" dirty="0">
                <a:solidFill>
                  <a:schemeClr val="bg1"/>
                </a:solidFill>
                <a:latin typeface="+mn-lt"/>
              </a:rPr>
              <a:t>Information for Parents &amp; Carers</a:t>
            </a:r>
            <a:endParaRPr sz="4800" spc="-75" dirty="0">
              <a:solidFill>
                <a:schemeClr val="bg1"/>
              </a:solidFill>
              <a:latin typeface="+mn-lt"/>
            </a:endParaRPr>
          </a:p>
        </p:txBody>
      </p:sp>
      <p:sp>
        <p:nvSpPr>
          <p:cNvPr id="11" name="Rectangle 10">
            <a:extLst>
              <a:ext uri="{FF2B5EF4-FFF2-40B4-BE49-F238E27FC236}">
                <a16:creationId xmlns:a16="http://schemas.microsoft.com/office/drawing/2014/main" id="{D57E7DF0-E375-CD07-3B7B-A79E36D9E59B}"/>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039A540-4D20-EDCF-BD32-AE59814A108E}"/>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a:extLst>
              <a:ext uri="{FF2B5EF4-FFF2-40B4-BE49-F238E27FC236}">
                <a16:creationId xmlns:a16="http://schemas.microsoft.com/office/drawing/2014/main" id="{74FD00F9-CA13-EC2C-4096-7EBA6DF1377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
        <p:nvSpPr>
          <p:cNvPr id="8" name="object 147">
            <a:extLst>
              <a:ext uri="{FF2B5EF4-FFF2-40B4-BE49-F238E27FC236}">
                <a16:creationId xmlns:a16="http://schemas.microsoft.com/office/drawing/2014/main" id="{69858C80-7384-725D-72A8-3C283371D36D}"/>
              </a:ext>
            </a:extLst>
          </p:cNvPr>
          <p:cNvSpPr txBox="1">
            <a:spLocks/>
          </p:cNvSpPr>
          <p:nvPr/>
        </p:nvSpPr>
        <p:spPr>
          <a:xfrm>
            <a:off x="567945" y="7641897"/>
            <a:ext cx="6488492" cy="1921039"/>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ctr">
              <a:spcBef>
                <a:spcPts val="100"/>
              </a:spcBef>
            </a:pPr>
            <a:r>
              <a:rPr lang="en-GB" sz="4800" spc="-20" dirty="0">
                <a:solidFill>
                  <a:schemeClr val="bg1"/>
                </a:solidFill>
                <a:latin typeface="+mn-lt"/>
              </a:rPr>
              <a:t>Emotional Based School Avoidance</a:t>
            </a:r>
            <a:br>
              <a:rPr lang="en-GB" sz="4800" spc="-20" dirty="0">
                <a:solidFill>
                  <a:schemeClr val="bg1"/>
                </a:solidFill>
                <a:latin typeface="+mn-lt"/>
              </a:rPr>
            </a:br>
            <a:r>
              <a:rPr lang="en-GB" spc="-20" dirty="0">
                <a:solidFill>
                  <a:schemeClr val="bg1"/>
                </a:solidFill>
                <a:latin typeface="+mn-lt"/>
              </a:rPr>
              <a:t>Information for Families</a:t>
            </a:r>
            <a:endParaRPr lang="en-GB" sz="4800" spc="-75" dirty="0">
              <a:solidFill>
                <a:schemeClr val="bg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13760CD-5EA4-E511-F46B-17799E55116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B11D044-9821-D649-C595-37223E678219}"/>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47" name="object 147">
            <a:extLst>
              <a:ext uri="{FF2B5EF4-FFF2-40B4-BE49-F238E27FC236}">
                <a16:creationId xmlns:a16="http://schemas.microsoft.com/office/drawing/2014/main" id="{525A8F5E-1D7E-A381-4F93-B659389BBE48}"/>
              </a:ext>
            </a:extLst>
          </p:cNvPr>
          <p:cNvSpPr txBox="1">
            <a:spLocks noGrp="1"/>
          </p:cNvSpPr>
          <p:nvPr>
            <p:ph type="title"/>
          </p:nvPr>
        </p:nvSpPr>
        <p:spPr>
          <a:xfrm>
            <a:off x="654050" y="1536700"/>
            <a:ext cx="6286500" cy="2598147"/>
          </a:xfrm>
          <a:prstGeom prst="rect">
            <a:avLst/>
          </a:prstGeom>
        </p:spPr>
        <p:txBody>
          <a:bodyPr vert="horz" wrap="square" lIns="0" tIns="12700" rIns="0" bIns="0" rtlCol="0">
            <a:spAutoFit/>
          </a:bodyPr>
          <a:lstStyle/>
          <a:p>
            <a:r>
              <a:rPr lang="en-GB" sz="1400" b="0" dirty="0">
                <a:solidFill>
                  <a:schemeClr val="tx1"/>
                </a:solidFill>
                <a:latin typeface="+mn-lt"/>
              </a:rPr>
              <a:t>Emotionally Based School Avoidance (EBSA) is when a young person experiences strong feelings of anxiety, stress, or emotional distress that make it very difficult for them to attend school.</a:t>
            </a:r>
            <a:br>
              <a:rPr lang="en-GB" sz="1400" b="0" dirty="0">
                <a:solidFill>
                  <a:schemeClr val="tx1"/>
                </a:solidFill>
                <a:latin typeface="+mn-lt"/>
              </a:rPr>
            </a:br>
            <a:br>
              <a:rPr lang="en-GB" sz="1400" b="0" dirty="0">
                <a:solidFill>
                  <a:schemeClr val="tx1"/>
                </a:solidFill>
                <a:latin typeface="+mn-lt"/>
              </a:rPr>
            </a:br>
            <a:r>
              <a:rPr lang="en-GB" sz="1400" b="0" dirty="0">
                <a:solidFill>
                  <a:schemeClr val="tx1"/>
                </a:solidFill>
                <a:latin typeface="+mn-lt"/>
              </a:rPr>
              <a:t>It is different from truancy - these children want to attend but feel unable to because of their emotional state.</a:t>
            </a:r>
            <a:br>
              <a:rPr lang="en-GB" sz="1400" b="0" dirty="0">
                <a:solidFill>
                  <a:schemeClr val="tx1"/>
                </a:solidFill>
                <a:latin typeface="+mn-lt"/>
              </a:rPr>
            </a:br>
            <a:br>
              <a:rPr lang="en-GB" sz="1400" b="0" dirty="0">
                <a:solidFill>
                  <a:schemeClr val="tx1"/>
                </a:solidFill>
                <a:latin typeface="+mn-lt"/>
              </a:rPr>
            </a:br>
            <a:r>
              <a:rPr lang="en-GB" sz="1400" b="0" dirty="0">
                <a:solidFill>
                  <a:schemeClr val="tx1"/>
                </a:solidFill>
                <a:latin typeface="+mn-lt"/>
              </a:rPr>
              <a:t>We recognise that all behaviours are a communication of an emotional need that is either unmet or being met elsewhere.</a:t>
            </a:r>
            <a:br>
              <a:rPr lang="en-GB" dirty="0">
                <a:latin typeface="+mn-lt"/>
              </a:rPr>
            </a:br>
            <a:br>
              <a:rPr lang="en-GB" sz="1400" dirty="0">
                <a:solidFill>
                  <a:srgbClr val="414E5E"/>
                </a:solidFill>
                <a:latin typeface="+mn-lt"/>
              </a:rPr>
            </a:br>
            <a:br>
              <a:rPr lang="en-GB" sz="1400" b="0" dirty="0">
                <a:solidFill>
                  <a:srgbClr val="414E5E"/>
                </a:solidFill>
                <a:latin typeface="+mn-lt"/>
              </a:rPr>
            </a:br>
            <a:endParaRPr sz="1400" b="0" spc="-75" dirty="0">
              <a:solidFill>
                <a:srgbClr val="414E5E"/>
              </a:solidFill>
              <a:latin typeface="+mn-lt"/>
            </a:endParaRPr>
          </a:p>
        </p:txBody>
      </p:sp>
      <p:sp>
        <p:nvSpPr>
          <p:cNvPr id="11" name="Rectangle 10">
            <a:extLst>
              <a:ext uri="{FF2B5EF4-FFF2-40B4-BE49-F238E27FC236}">
                <a16:creationId xmlns:a16="http://schemas.microsoft.com/office/drawing/2014/main" id="{D5C85C07-F17D-141A-BD7F-4FE853194897}"/>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7DBBC6B2-96D5-1507-95C3-AE28220AF680}"/>
              </a:ext>
            </a:extLst>
          </p:cNvPr>
          <p:cNvSpPr txBox="1"/>
          <p:nvPr/>
        </p:nvSpPr>
        <p:spPr>
          <a:xfrm>
            <a:off x="566358" y="877766"/>
            <a:ext cx="6488492" cy="523220"/>
          </a:xfrm>
          <a:prstGeom prst="rect">
            <a:avLst/>
          </a:prstGeom>
          <a:noFill/>
        </p:spPr>
        <p:txBody>
          <a:bodyPr wrap="square">
            <a:spAutoFit/>
          </a:bodyPr>
          <a:lstStyle/>
          <a:p>
            <a:pPr algn="ctr"/>
            <a:r>
              <a:rPr lang="en-GB" sz="2800" b="1" spc="-20" dirty="0">
                <a:solidFill>
                  <a:srgbClr val="414E5E"/>
                </a:solidFill>
                <a:latin typeface="+mn-lt"/>
              </a:rPr>
              <a:t>What is Emotional Based Avoidance</a:t>
            </a:r>
            <a:endParaRPr lang="en-GB" sz="2800" b="1" dirty="0">
              <a:solidFill>
                <a:srgbClr val="414E5E"/>
              </a:solidFill>
              <a:latin typeface="+mn-lt"/>
            </a:endParaRPr>
          </a:p>
        </p:txBody>
      </p:sp>
      <p:sp>
        <p:nvSpPr>
          <p:cNvPr id="2" name="TextBox 1">
            <a:extLst>
              <a:ext uri="{FF2B5EF4-FFF2-40B4-BE49-F238E27FC236}">
                <a16:creationId xmlns:a16="http://schemas.microsoft.com/office/drawing/2014/main" id="{734C5A7D-B9A9-3615-ECA1-78F21A575E37}"/>
              </a:ext>
            </a:extLst>
          </p:cNvPr>
          <p:cNvSpPr txBox="1"/>
          <p:nvPr/>
        </p:nvSpPr>
        <p:spPr>
          <a:xfrm>
            <a:off x="577850" y="4008951"/>
            <a:ext cx="6488492" cy="954107"/>
          </a:xfrm>
          <a:prstGeom prst="rect">
            <a:avLst/>
          </a:prstGeom>
          <a:noFill/>
        </p:spPr>
        <p:txBody>
          <a:bodyPr wrap="square">
            <a:spAutoFit/>
          </a:bodyPr>
          <a:lstStyle/>
          <a:p>
            <a:pPr algn="ctr"/>
            <a:r>
              <a:rPr lang="en-GB" sz="2800" b="1" spc="-20" dirty="0">
                <a:solidFill>
                  <a:srgbClr val="414E5E"/>
                </a:solidFill>
                <a:latin typeface="+mn-lt"/>
              </a:rPr>
              <a:t>Possible indicators of </a:t>
            </a:r>
          </a:p>
          <a:p>
            <a:pPr algn="ctr"/>
            <a:r>
              <a:rPr lang="en-GB" sz="2800" b="1" spc="-20" dirty="0">
                <a:solidFill>
                  <a:srgbClr val="414E5E"/>
                </a:solidFill>
                <a:latin typeface="+mn-lt"/>
              </a:rPr>
              <a:t>Emotional Based Avoidance</a:t>
            </a:r>
            <a:endParaRPr lang="en-GB" sz="2800" b="1" dirty="0">
              <a:solidFill>
                <a:srgbClr val="414E5E"/>
              </a:solidFill>
              <a:latin typeface="+mn-lt"/>
            </a:endParaRPr>
          </a:p>
        </p:txBody>
      </p:sp>
      <p:sp>
        <p:nvSpPr>
          <p:cNvPr id="3" name="object 147">
            <a:extLst>
              <a:ext uri="{FF2B5EF4-FFF2-40B4-BE49-F238E27FC236}">
                <a16:creationId xmlns:a16="http://schemas.microsoft.com/office/drawing/2014/main" id="{AD1619FB-70A0-181E-4BC6-26B816381D44}"/>
              </a:ext>
            </a:extLst>
          </p:cNvPr>
          <p:cNvSpPr txBox="1">
            <a:spLocks/>
          </p:cNvSpPr>
          <p:nvPr/>
        </p:nvSpPr>
        <p:spPr>
          <a:xfrm>
            <a:off x="706398" y="5110753"/>
            <a:ext cx="6286500" cy="3675365"/>
          </a:xfrm>
          <a:prstGeom prst="rect">
            <a:avLst/>
          </a:prstGeom>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r>
              <a:rPr lang="en-GB" sz="1400" b="0" dirty="0">
                <a:solidFill>
                  <a:schemeClr val="tx1"/>
                </a:solidFill>
                <a:latin typeface="+mn-lt"/>
              </a:rPr>
              <a:t>Possible indicators include:</a:t>
            </a:r>
          </a:p>
          <a:p>
            <a:pPr marL="285750" indent="-285750">
              <a:buFont typeface="Wingdings" panose="05000000000000000000" pitchFamily="2" charset="2"/>
              <a:buChar char="§"/>
            </a:pPr>
            <a:r>
              <a:rPr lang="en-GB" sz="1400" b="0" dirty="0">
                <a:solidFill>
                  <a:schemeClr val="tx1"/>
                </a:solidFill>
                <a:latin typeface="+mn-lt"/>
              </a:rPr>
              <a:t>Difficulty attending school with periods of prolonged absence</a:t>
            </a:r>
          </a:p>
          <a:p>
            <a:pPr marL="285750" indent="-285750">
              <a:buFont typeface="Wingdings" panose="05000000000000000000" pitchFamily="2" charset="2"/>
              <a:buChar char="§"/>
            </a:pPr>
            <a:r>
              <a:rPr lang="en-GB" sz="1400" b="0" dirty="0">
                <a:solidFill>
                  <a:schemeClr val="tx1"/>
                </a:solidFill>
                <a:latin typeface="+mn-lt"/>
              </a:rPr>
              <a:t>Child reluctant to leave home and stays away from school with the knowledge of the family</a:t>
            </a:r>
          </a:p>
          <a:p>
            <a:pPr marL="285750" indent="-285750">
              <a:buFont typeface="Wingdings" panose="05000000000000000000" pitchFamily="2" charset="2"/>
              <a:buChar char="§"/>
            </a:pPr>
            <a:r>
              <a:rPr lang="en-GB" sz="1400" b="0" dirty="0">
                <a:solidFill>
                  <a:schemeClr val="tx1"/>
                </a:solidFill>
                <a:latin typeface="+mn-lt"/>
              </a:rPr>
              <a:t>Reluctance to leave their family or get out of the car</a:t>
            </a:r>
          </a:p>
          <a:p>
            <a:pPr marL="285750" indent="-285750">
              <a:buFont typeface="Wingdings" panose="05000000000000000000" pitchFamily="2" charset="2"/>
              <a:buChar char="§"/>
            </a:pPr>
            <a:r>
              <a:rPr lang="en-GB" sz="1400" b="0" dirty="0">
                <a:solidFill>
                  <a:schemeClr val="tx1"/>
                </a:solidFill>
                <a:latin typeface="+mn-lt"/>
              </a:rPr>
              <a:t>Regular absence </a:t>
            </a:r>
          </a:p>
          <a:p>
            <a:pPr marL="285750" indent="-285750">
              <a:buFont typeface="Wingdings" panose="05000000000000000000" pitchFamily="2" charset="2"/>
              <a:buChar char="§"/>
            </a:pPr>
            <a:r>
              <a:rPr lang="en-GB" sz="1400" b="0" dirty="0">
                <a:solidFill>
                  <a:schemeClr val="tx1"/>
                </a:solidFill>
                <a:latin typeface="+mn-lt"/>
              </a:rPr>
              <a:t>Frequent absences for minor illnesses </a:t>
            </a:r>
          </a:p>
          <a:p>
            <a:pPr marL="285750" indent="-285750">
              <a:buFont typeface="Wingdings" panose="05000000000000000000" pitchFamily="2" charset="2"/>
              <a:buChar char="§"/>
            </a:pPr>
            <a:r>
              <a:rPr lang="en-GB" sz="1400" b="0" dirty="0">
                <a:solidFill>
                  <a:schemeClr val="tx1"/>
                </a:solidFill>
                <a:latin typeface="+mn-lt"/>
              </a:rPr>
              <a:t>Patterns in absences, for example, particular days and/or subjects, after weekends and holidays </a:t>
            </a:r>
          </a:p>
          <a:p>
            <a:pPr marL="285750" indent="-285750">
              <a:buFont typeface="Wingdings" panose="05000000000000000000" pitchFamily="2" charset="2"/>
              <a:buChar char="§"/>
            </a:pPr>
            <a:r>
              <a:rPr lang="en-GB" sz="1400" b="0" dirty="0">
                <a:solidFill>
                  <a:schemeClr val="tx1"/>
                </a:solidFill>
                <a:latin typeface="+mn-lt"/>
              </a:rPr>
              <a:t>The young person wants to attend classes but is unable to do so</a:t>
            </a:r>
          </a:p>
          <a:p>
            <a:pPr marL="285750" indent="-285750">
              <a:buFont typeface="Wingdings" panose="05000000000000000000" pitchFamily="2" charset="2"/>
              <a:buChar char="§"/>
            </a:pPr>
            <a:r>
              <a:rPr lang="en-GB" sz="1400" b="0" dirty="0">
                <a:solidFill>
                  <a:schemeClr val="tx1"/>
                </a:solidFill>
                <a:latin typeface="+mn-lt"/>
              </a:rPr>
              <a:t>Anxiety on separation and dependence on family members e.g. worry expressed about the safety of those at home</a:t>
            </a:r>
          </a:p>
          <a:p>
            <a:pPr marL="285750" indent="-285750">
              <a:buFont typeface="Wingdings" panose="05000000000000000000" pitchFamily="2" charset="2"/>
              <a:buChar char="§"/>
            </a:pPr>
            <a:r>
              <a:rPr lang="en-GB" sz="1400" b="0" dirty="0">
                <a:solidFill>
                  <a:schemeClr val="tx1"/>
                </a:solidFill>
                <a:latin typeface="+mn-lt"/>
              </a:rPr>
              <a:t>Social isolation and avoidance of classmates or peer group </a:t>
            </a:r>
          </a:p>
          <a:p>
            <a:pPr marL="285750" indent="-285750">
              <a:buFont typeface="Wingdings" panose="05000000000000000000" pitchFamily="2" charset="2"/>
              <a:buChar char="§"/>
            </a:pPr>
            <a:r>
              <a:rPr lang="en-GB" sz="1400" b="0" dirty="0">
                <a:solidFill>
                  <a:schemeClr val="tx1"/>
                </a:solidFill>
                <a:latin typeface="+mn-lt"/>
              </a:rPr>
              <a:t>Challenging behaviours, particularly in relation to specific situations at school </a:t>
            </a:r>
          </a:p>
          <a:p>
            <a:pPr marL="285750" indent="-285750">
              <a:buFont typeface="Wingdings" panose="05000000000000000000" pitchFamily="2" charset="2"/>
              <a:buChar char="§"/>
            </a:pPr>
            <a:r>
              <a:rPr lang="en-GB" sz="1400" b="0" dirty="0">
                <a:solidFill>
                  <a:schemeClr val="tx1"/>
                </a:solidFill>
                <a:latin typeface="+mn-lt"/>
              </a:rPr>
              <a:t>Severe emotional upset with excessive fearfulness, outbursts of temper and complaints of feeling ill on school days. </a:t>
            </a:r>
          </a:p>
          <a:p>
            <a:pPr marL="285750" indent="-285750">
              <a:buFont typeface="Wingdings" panose="05000000000000000000" pitchFamily="2" charset="2"/>
              <a:buChar char="§"/>
            </a:pPr>
            <a:r>
              <a:rPr lang="en-GB" sz="1400" b="0" dirty="0">
                <a:solidFill>
                  <a:schemeClr val="tx1"/>
                </a:solidFill>
                <a:latin typeface="+mn-lt"/>
              </a:rPr>
              <a:t>Depression, low self-esteem, and low confidence </a:t>
            </a:r>
          </a:p>
        </p:txBody>
      </p:sp>
    </p:spTree>
    <p:extLst>
      <p:ext uri="{BB962C8B-B14F-4D97-AF65-F5344CB8AC3E}">
        <p14:creationId xmlns:p14="http://schemas.microsoft.com/office/powerpoint/2010/main" val="71977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95E0E38-0861-D85C-8A3E-29DEC0CEC8E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27C6DCD-D852-0491-287C-18D55808FC11}"/>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7A29587B-066B-6313-219E-EA9549940EE5}"/>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object 147">
            <a:extLst>
              <a:ext uri="{FF2B5EF4-FFF2-40B4-BE49-F238E27FC236}">
                <a16:creationId xmlns:a16="http://schemas.microsoft.com/office/drawing/2014/main" id="{2907552D-D080-CFCB-4327-EFE841D4F32A}"/>
              </a:ext>
            </a:extLst>
          </p:cNvPr>
          <p:cNvSpPr txBox="1">
            <a:spLocks noGrp="1"/>
          </p:cNvSpPr>
          <p:nvPr>
            <p:ph type="title"/>
          </p:nvPr>
        </p:nvSpPr>
        <p:spPr>
          <a:xfrm>
            <a:off x="654050" y="1536700"/>
            <a:ext cx="6286500" cy="659155"/>
          </a:xfrm>
          <a:prstGeom prst="rect">
            <a:avLst/>
          </a:prstGeom>
        </p:spPr>
        <p:txBody>
          <a:bodyPr vert="horz" wrap="square" lIns="0" tIns="12700" rIns="0" bIns="0" rtlCol="0">
            <a:spAutoFit/>
          </a:bodyPr>
          <a:lstStyle/>
          <a:p>
            <a:r>
              <a:rPr lang="en-GB" sz="1400" b="0" dirty="0">
                <a:solidFill>
                  <a:schemeClr val="tx1"/>
                </a:solidFill>
                <a:latin typeface="+mn-lt"/>
              </a:rPr>
              <a:t>There have been factors identified that place children at greater risk of EBSA. It is usually a combination of factors interacting with a change in circumstances that leads to what we see as EBSA. </a:t>
            </a:r>
          </a:p>
        </p:txBody>
      </p:sp>
      <p:sp>
        <p:nvSpPr>
          <p:cNvPr id="3" name="TextBox 2">
            <a:extLst>
              <a:ext uri="{FF2B5EF4-FFF2-40B4-BE49-F238E27FC236}">
                <a16:creationId xmlns:a16="http://schemas.microsoft.com/office/drawing/2014/main" id="{DE5559B5-3A54-B13D-2B12-354A2C48A736}"/>
              </a:ext>
            </a:extLst>
          </p:cNvPr>
          <p:cNvSpPr txBox="1"/>
          <p:nvPr/>
        </p:nvSpPr>
        <p:spPr>
          <a:xfrm>
            <a:off x="566358" y="877766"/>
            <a:ext cx="6488492" cy="523220"/>
          </a:xfrm>
          <a:prstGeom prst="rect">
            <a:avLst/>
          </a:prstGeom>
          <a:noFill/>
        </p:spPr>
        <p:txBody>
          <a:bodyPr wrap="square">
            <a:spAutoFit/>
          </a:bodyPr>
          <a:lstStyle/>
          <a:p>
            <a:pPr algn="ctr"/>
            <a:r>
              <a:rPr lang="en-GB" sz="2800" b="1" spc="-20" dirty="0">
                <a:solidFill>
                  <a:srgbClr val="414E5E"/>
                </a:solidFill>
                <a:latin typeface="+mn-lt"/>
              </a:rPr>
              <a:t>Risk/Resilience factors</a:t>
            </a:r>
            <a:endParaRPr lang="en-GB" sz="2800" b="1" dirty="0">
              <a:solidFill>
                <a:srgbClr val="414E5E"/>
              </a:solidFill>
              <a:latin typeface="+mn-lt"/>
            </a:endParaRPr>
          </a:p>
        </p:txBody>
      </p:sp>
      <p:graphicFrame>
        <p:nvGraphicFramePr>
          <p:cNvPr id="5" name="Table 4">
            <a:extLst>
              <a:ext uri="{FF2B5EF4-FFF2-40B4-BE49-F238E27FC236}">
                <a16:creationId xmlns:a16="http://schemas.microsoft.com/office/drawing/2014/main" id="{85E89850-4061-2FAF-E001-D2B7DB01953C}"/>
              </a:ext>
            </a:extLst>
          </p:cNvPr>
          <p:cNvGraphicFramePr>
            <a:graphicFrameLocks noGrp="1"/>
          </p:cNvGraphicFramePr>
          <p:nvPr>
            <p:extLst>
              <p:ext uri="{D42A27DB-BD31-4B8C-83A1-F6EECF244321}">
                <p14:modId xmlns:p14="http://schemas.microsoft.com/office/powerpoint/2010/main" val="3400264543"/>
              </p:ext>
            </p:extLst>
          </p:nvPr>
        </p:nvGraphicFramePr>
        <p:xfrm>
          <a:off x="654050" y="2318869"/>
          <a:ext cx="6286500" cy="3794760"/>
        </p:xfrm>
        <a:graphic>
          <a:graphicData uri="http://schemas.openxmlformats.org/drawingml/2006/table">
            <a:tbl>
              <a:tblPr firstRow="1" bandRow="1">
                <a:tableStyleId>{5C22544A-7EE6-4342-B048-85BDC9FD1C3A}</a:tableStyleId>
              </a:tblPr>
              <a:tblGrid>
                <a:gridCol w="1571625">
                  <a:extLst>
                    <a:ext uri="{9D8B030D-6E8A-4147-A177-3AD203B41FA5}">
                      <a16:colId xmlns:a16="http://schemas.microsoft.com/office/drawing/2014/main" val="1912745109"/>
                    </a:ext>
                  </a:extLst>
                </a:gridCol>
                <a:gridCol w="1571625">
                  <a:extLst>
                    <a:ext uri="{9D8B030D-6E8A-4147-A177-3AD203B41FA5}">
                      <a16:colId xmlns:a16="http://schemas.microsoft.com/office/drawing/2014/main" val="1292651545"/>
                    </a:ext>
                  </a:extLst>
                </a:gridCol>
                <a:gridCol w="1571625">
                  <a:extLst>
                    <a:ext uri="{9D8B030D-6E8A-4147-A177-3AD203B41FA5}">
                      <a16:colId xmlns:a16="http://schemas.microsoft.com/office/drawing/2014/main" val="2557152864"/>
                    </a:ext>
                  </a:extLst>
                </a:gridCol>
                <a:gridCol w="1571625">
                  <a:extLst>
                    <a:ext uri="{9D8B030D-6E8A-4147-A177-3AD203B41FA5}">
                      <a16:colId xmlns:a16="http://schemas.microsoft.com/office/drawing/2014/main" val="323471719"/>
                    </a:ext>
                  </a:extLst>
                </a:gridCol>
              </a:tblGrid>
              <a:tr h="370840">
                <a:tc>
                  <a:txBody>
                    <a:bodyPr/>
                    <a:lstStyle/>
                    <a:p>
                      <a:r>
                        <a:rPr lang="en-GB" sz="1400" dirty="0">
                          <a:latin typeface="Gill Sans MT" panose="020B0502020104020203" pitchFamily="34" charset="0"/>
                        </a:rPr>
                        <a:t>School factors</a:t>
                      </a:r>
                    </a:p>
                  </a:txBody>
                  <a:tcPr anchor="ctr">
                    <a:solidFill>
                      <a:srgbClr val="0070C0"/>
                    </a:solidFill>
                  </a:tcPr>
                </a:tc>
                <a:tc>
                  <a:txBody>
                    <a:bodyPr/>
                    <a:lstStyle/>
                    <a:p>
                      <a:r>
                        <a:rPr lang="en-GB" sz="1400" dirty="0">
                          <a:latin typeface="Gill Sans MT" panose="020B0502020104020203" pitchFamily="34" charset="0"/>
                        </a:rPr>
                        <a:t>Family factors</a:t>
                      </a:r>
                    </a:p>
                  </a:txBody>
                  <a:tcPr anchor="ctr">
                    <a:solidFill>
                      <a:srgbClr val="0070C0"/>
                    </a:solidFill>
                  </a:tcPr>
                </a:tc>
                <a:tc>
                  <a:txBody>
                    <a:bodyPr/>
                    <a:lstStyle/>
                    <a:p>
                      <a:r>
                        <a:rPr lang="en-GB" sz="1400" dirty="0">
                          <a:latin typeface="Gill Sans MT" panose="020B0502020104020203" pitchFamily="34" charset="0"/>
                        </a:rPr>
                        <a:t>Child factors</a:t>
                      </a:r>
                    </a:p>
                  </a:txBody>
                  <a:tcPr anchor="ctr">
                    <a:solidFill>
                      <a:srgbClr val="0070C0"/>
                    </a:solidFill>
                  </a:tcPr>
                </a:tc>
                <a:tc>
                  <a:txBody>
                    <a:bodyPr/>
                    <a:lstStyle/>
                    <a:p>
                      <a:r>
                        <a:rPr lang="en-GB" sz="1400" dirty="0">
                          <a:latin typeface="Gill Sans MT" panose="020B0502020104020203" pitchFamily="34" charset="0"/>
                        </a:rPr>
                        <a:t>Community factors</a:t>
                      </a:r>
                    </a:p>
                  </a:txBody>
                  <a:tcPr anchor="ctr">
                    <a:solidFill>
                      <a:srgbClr val="0070C0"/>
                    </a:solidFill>
                  </a:tcPr>
                </a:tc>
                <a:extLst>
                  <a:ext uri="{0D108BD9-81ED-4DB2-BD59-A6C34878D82A}">
                    <a16:rowId xmlns:a16="http://schemas.microsoft.com/office/drawing/2014/main" val="2333990326"/>
                  </a:ext>
                </a:extLst>
              </a:tr>
              <a:tr h="370840">
                <a:tc>
                  <a:txBody>
                    <a:bodyPr/>
                    <a:lstStyle/>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Bullying</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Difficulties in specific subject</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Transition to secondary school, key stage or change of school</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Structure of the school day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Academic demands/high levels of pressure and performance orientated classrooms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Exams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Difficulty forming and maintaining relationships with peers or staff </a:t>
                      </a:r>
                    </a:p>
                  </a:txBody>
                  <a:tcPr>
                    <a:solidFill>
                      <a:srgbClr val="414E5E"/>
                    </a:solidFill>
                  </a:tcPr>
                </a:tc>
                <a:tc>
                  <a:txBody>
                    <a:bodyPr/>
                    <a:lstStyle/>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Separation, divorce, change in family dynamic</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Parent physical or mental health challenges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Attachment relationship with parent</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High levels of family stress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Domestic violence or abuse</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Loss or bereavement</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Family history of EBSA</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Young carer</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Financial situation</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Sibling non-attendance</a:t>
                      </a:r>
                    </a:p>
                  </a:txBody>
                  <a:tcPr>
                    <a:solidFill>
                      <a:srgbClr val="414E5E"/>
                    </a:solidFill>
                  </a:tcPr>
                </a:tc>
                <a:tc>
                  <a:txBody>
                    <a:bodyPr/>
                    <a:lstStyle/>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Social anxiety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Fixed mindset</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Low self confidence</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Physical illness/injury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Period pain/poverty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Transition ages (5-6, 11-12 &amp; 13-14 years)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Difficulties accessing learning/making progress at the same rate as peers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Trauma experiences</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Separation anxiety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Gaming addiction</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Health anxiety</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Uncertainty about future aspirations beyond school</a:t>
                      </a:r>
                    </a:p>
                  </a:txBody>
                  <a:tcPr>
                    <a:solidFill>
                      <a:srgbClr val="414E5E"/>
                    </a:solidFill>
                  </a:tcPr>
                </a:tc>
                <a:tc>
                  <a:txBody>
                    <a:bodyPr/>
                    <a:lstStyle/>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Racism</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Social media</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Gang membership</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Transport or journey to school</a:t>
                      </a:r>
                    </a:p>
                    <a:p>
                      <a:pPr marL="88900" indent="-88900">
                        <a:buFont typeface="Wingdings" panose="05000000000000000000" pitchFamily="2" charset="2"/>
                        <a:buChar char="§"/>
                      </a:pPr>
                      <a:r>
                        <a:rPr lang="en-GB" sz="1100" dirty="0">
                          <a:solidFill>
                            <a:schemeClr val="bg1"/>
                          </a:solidFill>
                          <a:latin typeface="Gill Sans MT" panose="020B0502020104020203" pitchFamily="34" charset="0"/>
                        </a:rPr>
                        <a:t>Community safety</a:t>
                      </a:r>
                    </a:p>
                  </a:txBody>
                  <a:tcPr>
                    <a:solidFill>
                      <a:srgbClr val="414E5E"/>
                    </a:solidFill>
                  </a:tcPr>
                </a:tc>
                <a:extLst>
                  <a:ext uri="{0D108BD9-81ED-4DB2-BD59-A6C34878D82A}">
                    <a16:rowId xmlns:a16="http://schemas.microsoft.com/office/drawing/2014/main" val="2164296533"/>
                  </a:ext>
                </a:extLst>
              </a:tr>
            </a:tbl>
          </a:graphicData>
        </a:graphic>
      </p:graphicFrame>
      <p:sp>
        <p:nvSpPr>
          <p:cNvPr id="7" name="object 147">
            <a:extLst>
              <a:ext uri="{FF2B5EF4-FFF2-40B4-BE49-F238E27FC236}">
                <a16:creationId xmlns:a16="http://schemas.microsoft.com/office/drawing/2014/main" id="{D3C87722-7D83-5BD6-377C-F7D4F190321D}"/>
              </a:ext>
            </a:extLst>
          </p:cNvPr>
          <p:cNvSpPr txBox="1">
            <a:spLocks/>
          </p:cNvSpPr>
          <p:nvPr/>
        </p:nvSpPr>
        <p:spPr>
          <a:xfrm>
            <a:off x="635000" y="7125945"/>
            <a:ext cx="6286500" cy="1520929"/>
          </a:xfrm>
          <a:prstGeom prst="rect">
            <a:avLst/>
          </a:prstGeom>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r>
              <a:rPr lang="en-GB" sz="1400" b="0" dirty="0">
                <a:solidFill>
                  <a:schemeClr val="tx1"/>
                </a:solidFill>
                <a:latin typeface="+mn-lt"/>
              </a:rPr>
              <a:t>Emotional Based School Avoidance is most likely to occur when the risks are greater than resilience, when stress and anxiety prevail, and when the factors that promote school avoidance overwhelm the factors that encourage school attendance. By mapping out what is going on for a young person, we can identify where there are imbalances which would tell us how to intervene to support a young person.</a:t>
            </a:r>
          </a:p>
          <a:p>
            <a:r>
              <a:rPr lang="en-GB" sz="1400" b="0" dirty="0">
                <a:solidFill>
                  <a:schemeClr val="tx1"/>
                </a:solidFill>
                <a:latin typeface="+mn-lt"/>
              </a:rPr>
              <a:t>This can be a helpful tool for families to use and go through with their child at home to discover areas of support needed. </a:t>
            </a:r>
          </a:p>
        </p:txBody>
      </p:sp>
      <p:sp>
        <p:nvSpPr>
          <p:cNvPr id="8" name="TextBox 7">
            <a:extLst>
              <a:ext uri="{FF2B5EF4-FFF2-40B4-BE49-F238E27FC236}">
                <a16:creationId xmlns:a16="http://schemas.microsoft.com/office/drawing/2014/main" id="{05FD14B1-D31F-2289-0BF7-FFC8601FCEFD}"/>
              </a:ext>
            </a:extLst>
          </p:cNvPr>
          <p:cNvSpPr txBox="1"/>
          <p:nvPr/>
        </p:nvSpPr>
        <p:spPr>
          <a:xfrm>
            <a:off x="547308" y="6467011"/>
            <a:ext cx="6488492" cy="523220"/>
          </a:xfrm>
          <a:prstGeom prst="rect">
            <a:avLst/>
          </a:prstGeom>
          <a:noFill/>
        </p:spPr>
        <p:txBody>
          <a:bodyPr wrap="square">
            <a:spAutoFit/>
          </a:bodyPr>
          <a:lstStyle/>
          <a:p>
            <a:pPr algn="ctr"/>
            <a:r>
              <a:rPr lang="en-GB" sz="2800" b="1" spc="-20" dirty="0">
                <a:solidFill>
                  <a:srgbClr val="414E5E"/>
                </a:solidFill>
                <a:latin typeface="+mn-lt"/>
              </a:rPr>
              <a:t>‘Push and Pull’ factors</a:t>
            </a:r>
            <a:endParaRPr lang="en-GB" sz="2800" b="1" dirty="0">
              <a:solidFill>
                <a:srgbClr val="414E5E"/>
              </a:solidFill>
              <a:latin typeface="+mn-lt"/>
            </a:endParaRPr>
          </a:p>
        </p:txBody>
      </p:sp>
      <p:pic>
        <p:nvPicPr>
          <p:cNvPr id="13" name="Graphic 12" descr="House with solid fill">
            <a:extLst>
              <a:ext uri="{FF2B5EF4-FFF2-40B4-BE49-F238E27FC236}">
                <a16:creationId xmlns:a16="http://schemas.microsoft.com/office/drawing/2014/main" id="{56987E4E-317D-B832-127A-33D42E07CD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30250" y="8646874"/>
            <a:ext cx="1219200" cy="1219200"/>
          </a:xfrm>
          <a:prstGeom prst="rect">
            <a:avLst/>
          </a:prstGeom>
        </p:spPr>
      </p:pic>
      <p:pic>
        <p:nvPicPr>
          <p:cNvPr id="15" name="Graphic 14" descr="Schoolhouse with solid fill">
            <a:extLst>
              <a:ext uri="{FF2B5EF4-FFF2-40B4-BE49-F238E27FC236}">
                <a16:creationId xmlns:a16="http://schemas.microsoft.com/office/drawing/2014/main" id="{23C890EB-944B-7076-92E0-9BA1D41D92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2328" y="8695847"/>
            <a:ext cx="1219200" cy="1219200"/>
          </a:xfrm>
          <a:prstGeom prst="rect">
            <a:avLst/>
          </a:prstGeom>
        </p:spPr>
      </p:pic>
      <p:sp>
        <p:nvSpPr>
          <p:cNvPr id="16" name="TextBox 15">
            <a:extLst>
              <a:ext uri="{FF2B5EF4-FFF2-40B4-BE49-F238E27FC236}">
                <a16:creationId xmlns:a16="http://schemas.microsoft.com/office/drawing/2014/main" id="{E3999207-8687-CD83-8C62-84CAB1BF4422}"/>
              </a:ext>
            </a:extLst>
          </p:cNvPr>
          <p:cNvSpPr txBox="1"/>
          <p:nvPr/>
        </p:nvSpPr>
        <p:spPr>
          <a:xfrm>
            <a:off x="875620" y="9681408"/>
            <a:ext cx="800219" cy="369332"/>
          </a:xfrm>
          <a:prstGeom prst="rect">
            <a:avLst/>
          </a:prstGeom>
          <a:noFill/>
        </p:spPr>
        <p:txBody>
          <a:bodyPr wrap="none" rtlCol="0">
            <a:spAutoFit/>
          </a:bodyPr>
          <a:lstStyle/>
          <a:p>
            <a:r>
              <a:rPr lang="en-GB" b="1" dirty="0">
                <a:solidFill>
                  <a:srgbClr val="97C11F"/>
                </a:solidFill>
                <a:latin typeface="+mn-lt"/>
              </a:rPr>
              <a:t>HOME</a:t>
            </a:r>
          </a:p>
        </p:txBody>
      </p:sp>
      <p:sp>
        <p:nvSpPr>
          <p:cNvPr id="17" name="TextBox 16">
            <a:extLst>
              <a:ext uri="{FF2B5EF4-FFF2-40B4-BE49-F238E27FC236}">
                <a16:creationId xmlns:a16="http://schemas.microsoft.com/office/drawing/2014/main" id="{5F930E7B-F467-52F2-6CCF-97CB6A3B26B0}"/>
              </a:ext>
            </a:extLst>
          </p:cNvPr>
          <p:cNvSpPr txBox="1"/>
          <p:nvPr/>
        </p:nvSpPr>
        <p:spPr>
          <a:xfrm>
            <a:off x="5661405" y="9681408"/>
            <a:ext cx="970137" cy="369332"/>
          </a:xfrm>
          <a:prstGeom prst="rect">
            <a:avLst/>
          </a:prstGeom>
          <a:noFill/>
        </p:spPr>
        <p:txBody>
          <a:bodyPr wrap="none" rtlCol="0">
            <a:spAutoFit/>
          </a:bodyPr>
          <a:lstStyle/>
          <a:p>
            <a:r>
              <a:rPr lang="en-GB" b="1" dirty="0">
                <a:solidFill>
                  <a:srgbClr val="97C11F"/>
                </a:solidFill>
                <a:latin typeface="+mn-lt"/>
              </a:rPr>
              <a:t>SCHOOL</a:t>
            </a:r>
          </a:p>
        </p:txBody>
      </p:sp>
      <p:pic>
        <p:nvPicPr>
          <p:cNvPr id="19" name="Graphic 18" descr="Confused person with solid fill">
            <a:extLst>
              <a:ext uri="{FF2B5EF4-FFF2-40B4-BE49-F238E27FC236}">
                <a16:creationId xmlns:a16="http://schemas.microsoft.com/office/drawing/2014/main" id="{DFA2E63B-69D1-1AC3-6F52-4823F25C0D9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334354" y="8859686"/>
            <a:ext cx="914400" cy="914400"/>
          </a:xfrm>
          <a:prstGeom prst="rect">
            <a:avLst/>
          </a:prstGeom>
        </p:spPr>
      </p:pic>
      <p:sp>
        <p:nvSpPr>
          <p:cNvPr id="20" name="TextBox 19">
            <a:extLst>
              <a:ext uri="{FF2B5EF4-FFF2-40B4-BE49-F238E27FC236}">
                <a16:creationId xmlns:a16="http://schemas.microsoft.com/office/drawing/2014/main" id="{A3613FD5-BB3A-F21B-46FA-D1B2D19FE088}"/>
              </a:ext>
            </a:extLst>
          </p:cNvPr>
          <p:cNvSpPr txBox="1"/>
          <p:nvPr/>
        </p:nvSpPr>
        <p:spPr>
          <a:xfrm>
            <a:off x="4404287" y="8949723"/>
            <a:ext cx="1000595" cy="307777"/>
          </a:xfrm>
          <a:prstGeom prst="rect">
            <a:avLst/>
          </a:prstGeom>
          <a:noFill/>
        </p:spPr>
        <p:txBody>
          <a:bodyPr wrap="none" rtlCol="0">
            <a:spAutoFit/>
          </a:bodyPr>
          <a:lstStyle/>
          <a:p>
            <a:r>
              <a:rPr lang="en-GB" sz="1400" b="1" dirty="0">
                <a:solidFill>
                  <a:srgbClr val="892522"/>
                </a:solidFill>
                <a:latin typeface="+mn-lt"/>
              </a:rPr>
              <a:t>Push Away</a:t>
            </a:r>
          </a:p>
        </p:txBody>
      </p:sp>
      <p:sp>
        <p:nvSpPr>
          <p:cNvPr id="21" name="TextBox 20">
            <a:extLst>
              <a:ext uri="{FF2B5EF4-FFF2-40B4-BE49-F238E27FC236}">
                <a16:creationId xmlns:a16="http://schemas.microsoft.com/office/drawing/2014/main" id="{DD33D41E-BA58-9D7E-9743-B11630C52C62}"/>
              </a:ext>
            </a:extLst>
          </p:cNvPr>
          <p:cNvSpPr txBox="1"/>
          <p:nvPr/>
        </p:nvSpPr>
        <p:spPr>
          <a:xfrm>
            <a:off x="2113676" y="9466309"/>
            <a:ext cx="1000595" cy="307777"/>
          </a:xfrm>
          <a:prstGeom prst="rect">
            <a:avLst/>
          </a:prstGeom>
          <a:noFill/>
        </p:spPr>
        <p:txBody>
          <a:bodyPr wrap="none" rtlCol="0">
            <a:spAutoFit/>
          </a:bodyPr>
          <a:lstStyle/>
          <a:p>
            <a:r>
              <a:rPr lang="en-GB" sz="1400" b="1" dirty="0">
                <a:solidFill>
                  <a:srgbClr val="892522"/>
                </a:solidFill>
                <a:latin typeface="+mn-lt"/>
              </a:rPr>
              <a:t>Push Away</a:t>
            </a:r>
          </a:p>
        </p:txBody>
      </p:sp>
      <p:sp>
        <p:nvSpPr>
          <p:cNvPr id="22" name="TextBox 21">
            <a:extLst>
              <a:ext uri="{FF2B5EF4-FFF2-40B4-BE49-F238E27FC236}">
                <a16:creationId xmlns:a16="http://schemas.microsoft.com/office/drawing/2014/main" id="{7477CB58-488E-5F43-0152-690CB6957C64}"/>
              </a:ext>
            </a:extLst>
          </p:cNvPr>
          <p:cNvSpPr txBox="1"/>
          <p:nvPr/>
        </p:nvSpPr>
        <p:spPr>
          <a:xfrm>
            <a:off x="2201153" y="8961396"/>
            <a:ext cx="691215" cy="307777"/>
          </a:xfrm>
          <a:prstGeom prst="rect">
            <a:avLst/>
          </a:prstGeom>
          <a:noFill/>
        </p:spPr>
        <p:txBody>
          <a:bodyPr wrap="none" rtlCol="0">
            <a:spAutoFit/>
          </a:bodyPr>
          <a:lstStyle/>
          <a:p>
            <a:r>
              <a:rPr lang="en-GB" sz="1400" b="1" dirty="0">
                <a:solidFill>
                  <a:srgbClr val="97C11F"/>
                </a:solidFill>
                <a:latin typeface="+mn-lt"/>
              </a:rPr>
              <a:t>Pull To</a:t>
            </a:r>
          </a:p>
        </p:txBody>
      </p:sp>
      <p:sp>
        <p:nvSpPr>
          <p:cNvPr id="23" name="TextBox 22">
            <a:extLst>
              <a:ext uri="{FF2B5EF4-FFF2-40B4-BE49-F238E27FC236}">
                <a16:creationId xmlns:a16="http://schemas.microsoft.com/office/drawing/2014/main" id="{DBA2167F-722C-CCCC-F852-3656B59F5FA1}"/>
              </a:ext>
            </a:extLst>
          </p:cNvPr>
          <p:cNvSpPr txBox="1"/>
          <p:nvPr/>
        </p:nvSpPr>
        <p:spPr>
          <a:xfrm>
            <a:off x="4507998" y="9466309"/>
            <a:ext cx="691215" cy="307777"/>
          </a:xfrm>
          <a:prstGeom prst="rect">
            <a:avLst/>
          </a:prstGeom>
          <a:noFill/>
        </p:spPr>
        <p:txBody>
          <a:bodyPr wrap="none" rtlCol="0">
            <a:spAutoFit/>
          </a:bodyPr>
          <a:lstStyle/>
          <a:p>
            <a:r>
              <a:rPr lang="en-GB" sz="1400" b="1" dirty="0">
                <a:solidFill>
                  <a:srgbClr val="97C11F"/>
                </a:solidFill>
                <a:latin typeface="+mn-lt"/>
              </a:rPr>
              <a:t>Pull To</a:t>
            </a:r>
          </a:p>
        </p:txBody>
      </p:sp>
      <p:cxnSp>
        <p:nvCxnSpPr>
          <p:cNvPr id="25" name="Straight Arrow Connector 24">
            <a:extLst>
              <a:ext uri="{FF2B5EF4-FFF2-40B4-BE49-F238E27FC236}">
                <a16:creationId xmlns:a16="http://schemas.microsoft.com/office/drawing/2014/main" id="{7AAA1D02-DFC4-33EE-7F15-8627054B6CB9}"/>
              </a:ext>
            </a:extLst>
          </p:cNvPr>
          <p:cNvCxnSpPr>
            <a:cxnSpLocks/>
          </p:cNvCxnSpPr>
          <p:nvPr/>
        </p:nvCxnSpPr>
        <p:spPr>
          <a:xfrm flipH="1">
            <a:off x="4563976" y="8910286"/>
            <a:ext cx="762000" cy="0"/>
          </a:xfrm>
          <a:prstGeom prst="straightConnector1">
            <a:avLst/>
          </a:prstGeom>
          <a:ln w="57150">
            <a:solidFill>
              <a:srgbClr val="892522"/>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31577E5-3A20-2FB1-9BCE-ABA9FE4D16BE}"/>
              </a:ext>
            </a:extLst>
          </p:cNvPr>
          <p:cNvCxnSpPr>
            <a:cxnSpLocks/>
          </p:cNvCxnSpPr>
          <p:nvPr/>
        </p:nvCxnSpPr>
        <p:spPr>
          <a:xfrm flipH="1">
            <a:off x="2204991" y="8909183"/>
            <a:ext cx="762000" cy="0"/>
          </a:xfrm>
          <a:prstGeom prst="straightConnector1">
            <a:avLst/>
          </a:prstGeom>
          <a:ln w="57150">
            <a:solidFill>
              <a:srgbClr val="97C11F"/>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D21DB15-E764-15AA-7897-DC7E361E1F27}"/>
              </a:ext>
            </a:extLst>
          </p:cNvPr>
          <p:cNvCxnSpPr>
            <a:cxnSpLocks/>
          </p:cNvCxnSpPr>
          <p:nvPr/>
        </p:nvCxnSpPr>
        <p:spPr>
          <a:xfrm>
            <a:off x="4533797" y="9466309"/>
            <a:ext cx="763200" cy="0"/>
          </a:xfrm>
          <a:prstGeom prst="straightConnector1">
            <a:avLst/>
          </a:prstGeom>
          <a:ln w="57150">
            <a:solidFill>
              <a:srgbClr val="97C11F"/>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A1250DD-5F9E-8E7A-7023-D267A8F680D7}"/>
              </a:ext>
            </a:extLst>
          </p:cNvPr>
          <p:cNvCxnSpPr>
            <a:cxnSpLocks/>
          </p:cNvCxnSpPr>
          <p:nvPr/>
        </p:nvCxnSpPr>
        <p:spPr>
          <a:xfrm>
            <a:off x="2282868" y="9461500"/>
            <a:ext cx="763200" cy="0"/>
          </a:xfrm>
          <a:prstGeom prst="straightConnector1">
            <a:avLst/>
          </a:prstGeom>
          <a:ln w="57150">
            <a:solidFill>
              <a:srgbClr val="8925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510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ED18624-A94A-2108-CD39-CE58BCAC8F8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040FD632-E962-336A-B84A-E003D216BD06}"/>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5F02F38A-70EB-D0A2-B75D-5EE4ECBCD08C}"/>
              </a:ext>
            </a:extLst>
          </p:cNvPr>
          <p:cNvSpPr txBox="1"/>
          <p:nvPr/>
        </p:nvSpPr>
        <p:spPr>
          <a:xfrm rot="5400000">
            <a:off x="1911349" y="5115868"/>
            <a:ext cx="9448801" cy="461665"/>
          </a:xfrm>
          <a:prstGeom prst="rect">
            <a:avLst/>
          </a:prstGeom>
          <a:noFill/>
        </p:spPr>
        <p:txBody>
          <a:bodyPr wrap="square">
            <a:spAutoFit/>
          </a:bodyPr>
          <a:lstStyle/>
          <a:p>
            <a:pPr algn="ctr"/>
            <a:r>
              <a:rPr lang="en-GB" sz="2400" b="1" spc="-20" dirty="0">
                <a:solidFill>
                  <a:srgbClr val="414E5E"/>
                </a:solidFill>
                <a:latin typeface="+mn-lt"/>
              </a:rPr>
              <a:t>Appendix 1: Push and Pull Template</a:t>
            </a:r>
            <a:endParaRPr lang="en-GB" sz="2400" b="1" dirty="0">
              <a:solidFill>
                <a:srgbClr val="414E5E"/>
              </a:solidFill>
              <a:latin typeface="+mn-lt"/>
            </a:endParaRPr>
          </a:p>
        </p:txBody>
      </p:sp>
      <p:pic>
        <p:nvPicPr>
          <p:cNvPr id="7" name="Graphic 6" descr="House with solid fill">
            <a:extLst>
              <a:ext uri="{FF2B5EF4-FFF2-40B4-BE49-F238E27FC236}">
                <a16:creationId xmlns:a16="http://schemas.microsoft.com/office/drawing/2014/main" id="{7A1078C7-AA4D-96BF-2FC0-6FBDBFE22A5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5400000">
            <a:off x="3181954" y="1841500"/>
            <a:ext cx="1219200" cy="1219200"/>
          </a:xfrm>
          <a:prstGeom prst="rect">
            <a:avLst/>
          </a:prstGeom>
        </p:spPr>
      </p:pic>
      <p:pic>
        <p:nvPicPr>
          <p:cNvPr id="8" name="Graphic 7" descr="Schoolhouse with solid fill">
            <a:extLst>
              <a:ext uri="{FF2B5EF4-FFF2-40B4-BE49-F238E27FC236}">
                <a16:creationId xmlns:a16="http://schemas.microsoft.com/office/drawing/2014/main" id="{0C3B856C-CDC5-FAC1-999A-6D2495BCF8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3092450" y="7480300"/>
            <a:ext cx="1219200" cy="1219200"/>
          </a:xfrm>
          <a:prstGeom prst="rect">
            <a:avLst/>
          </a:prstGeom>
        </p:spPr>
      </p:pic>
      <p:sp>
        <p:nvSpPr>
          <p:cNvPr id="9" name="TextBox 8">
            <a:extLst>
              <a:ext uri="{FF2B5EF4-FFF2-40B4-BE49-F238E27FC236}">
                <a16:creationId xmlns:a16="http://schemas.microsoft.com/office/drawing/2014/main" id="{7BCAE4B3-827B-E16B-53B0-187EBE420726}"/>
              </a:ext>
            </a:extLst>
          </p:cNvPr>
          <p:cNvSpPr txBox="1"/>
          <p:nvPr/>
        </p:nvSpPr>
        <p:spPr>
          <a:xfrm rot="5400000">
            <a:off x="2724607" y="2266433"/>
            <a:ext cx="800219" cy="369332"/>
          </a:xfrm>
          <a:prstGeom prst="rect">
            <a:avLst/>
          </a:prstGeom>
          <a:noFill/>
        </p:spPr>
        <p:txBody>
          <a:bodyPr wrap="none" rtlCol="0">
            <a:spAutoFit/>
          </a:bodyPr>
          <a:lstStyle/>
          <a:p>
            <a:r>
              <a:rPr lang="en-GB" b="1" dirty="0">
                <a:solidFill>
                  <a:srgbClr val="97C11F"/>
                </a:solidFill>
                <a:latin typeface="+mn-lt"/>
              </a:rPr>
              <a:t>HOME</a:t>
            </a:r>
          </a:p>
        </p:txBody>
      </p:sp>
      <p:sp>
        <p:nvSpPr>
          <p:cNvPr id="10" name="TextBox 9">
            <a:extLst>
              <a:ext uri="{FF2B5EF4-FFF2-40B4-BE49-F238E27FC236}">
                <a16:creationId xmlns:a16="http://schemas.microsoft.com/office/drawing/2014/main" id="{29B0D977-B293-AE0B-1498-1B52D2C3C7C3}"/>
              </a:ext>
            </a:extLst>
          </p:cNvPr>
          <p:cNvSpPr txBox="1"/>
          <p:nvPr/>
        </p:nvSpPr>
        <p:spPr>
          <a:xfrm rot="5400000">
            <a:off x="2648903" y="7901343"/>
            <a:ext cx="970137" cy="369332"/>
          </a:xfrm>
          <a:prstGeom prst="rect">
            <a:avLst/>
          </a:prstGeom>
          <a:noFill/>
        </p:spPr>
        <p:txBody>
          <a:bodyPr wrap="none" rtlCol="0">
            <a:spAutoFit/>
          </a:bodyPr>
          <a:lstStyle/>
          <a:p>
            <a:r>
              <a:rPr lang="en-GB" b="1" dirty="0">
                <a:solidFill>
                  <a:srgbClr val="97C11F"/>
                </a:solidFill>
                <a:latin typeface="+mn-lt"/>
              </a:rPr>
              <a:t>SCHOOL</a:t>
            </a:r>
          </a:p>
        </p:txBody>
      </p:sp>
      <p:pic>
        <p:nvPicPr>
          <p:cNvPr id="12" name="Graphic 11" descr="Confused person with solid fill">
            <a:extLst>
              <a:ext uri="{FF2B5EF4-FFF2-40B4-BE49-F238E27FC236}">
                <a16:creationId xmlns:a16="http://schemas.microsoft.com/office/drawing/2014/main" id="{0CA85DF6-84F9-5C2E-0E01-1ACB4611BD3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5400000">
            <a:off x="2541025" y="4366007"/>
            <a:ext cx="2117146" cy="2117146"/>
          </a:xfrm>
          <a:prstGeom prst="rect">
            <a:avLst/>
          </a:prstGeom>
        </p:spPr>
      </p:pic>
      <p:sp>
        <p:nvSpPr>
          <p:cNvPr id="13" name="TextBox 12">
            <a:extLst>
              <a:ext uri="{FF2B5EF4-FFF2-40B4-BE49-F238E27FC236}">
                <a16:creationId xmlns:a16="http://schemas.microsoft.com/office/drawing/2014/main" id="{4E3D2826-D3A4-B326-D550-226510C0CE12}"/>
              </a:ext>
            </a:extLst>
          </p:cNvPr>
          <p:cNvSpPr txBox="1"/>
          <p:nvPr/>
        </p:nvSpPr>
        <p:spPr>
          <a:xfrm rot="5400000">
            <a:off x="3429457" y="6780311"/>
            <a:ext cx="1000595" cy="307777"/>
          </a:xfrm>
          <a:prstGeom prst="rect">
            <a:avLst/>
          </a:prstGeom>
          <a:noFill/>
        </p:spPr>
        <p:txBody>
          <a:bodyPr wrap="none" rtlCol="0">
            <a:spAutoFit/>
          </a:bodyPr>
          <a:lstStyle/>
          <a:p>
            <a:r>
              <a:rPr lang="en-GB" sz="1400" b="1" dirty="0">
                <a:solidFill>
                  <a:srgbClr val="892522"/>
                </a:solidFill>
                <a:latin typeface="+mn-lt"/>
              </a:rPr>
              <a:t>Push Away</a:t>
            </a:r>
          </a:p>
        </p:txBody>
      </p:sp>
      <p:sp>
        <p:nvSpPr>
          <p:cNvPr id="14" name="TextBox 13">
            <a:extLst>
              <a:ext uri="{FF2B5EF4-FFF2-40B4-BE49-F238E27FC236}">
                <a16:creationId xmlns:a16="http://schemas.microsoft.com/office/drawing/2014/main" id="{E9B662AD-12C8-80DB-093A-2583A890AC0F}"/>
              </a:ext>
            </a:extLst>
          </p:cNvPr>
          <p:cNvSpPr txBox="1"/>
          <p:nvPr/>
        </p:nvSpPr>
        <p:spPr>
          <a:xfrm rot="5400000">
            <a:off x="2677562" y="3577810"/>
            <a:ext cx="1000595" cy="307777"/>
          </a:xfrm>
          <a:prstGeom prst="rect">
            <a:avLst/>
          </a:prstGeom>
          <a:noFill/>
        </p:spPr>
        <p:txBody>
          <a:bodyPr wrap="none" rtlCol="0">
            <a:spAutoFit/>
          </a:bodyPr>
          <a:lstStyle/>
          <a:p>
            <a:r>
              <a:rPr lang="en-GB" sz="1400" b="1" dirty="0">
                <a:solidFill>
                  <a:srgbClr val="892522"/>
                </a:solidFill>
                <a:latin typeface="+mn-lt"/>
              </a:rPr>
              <a:t>Push Away</a:t>
            </a:r>
          </a:p>
        </p:txBody>
      </p:sp>
      <p:sp>
        <p:nvSpPr>
          <p:cNvPr id="15" name="TextBox 14">
            <a:extLst>
              <a:ext uri="{FF2B5EF4-FFF2-40B4-BE49-F238E27FC236}">
                <a16:creationId xmlns:a16="http://schemas.microsoft.com/office/drawing/2014/main" id="{B648D649-7FDA-6F43-261A-E32F5F257CEE}"/>
              </a:ext>
            </a:extLst>
          </p:cNvPr>
          <p:cNvSpPr txBox="1"/>
          <p:nvPr/>
        </p:nvSpPr>
        <p:spPr>
          <a:xfrm rot="5400000">
            <a:off x="3547987" y="3630711"/>
            <a:ext cx="691215" cy="307777"/>
          </a:xfrm>
          <a:prstGeom prst="rect">
            <a:avLst/>
          </a:prstGeom>
          <a:noFill/>
        </p:spPr>
        <p:txBody>
          <a:bodyPr wrap="none" rtlCol="0">
            <a:spAutoFit/>
          </a:bodyPr>
          <a:lstStyle/>
          <a:p>
            <a:r>
              <a:rPr lang="en-GB" sz="1400" b="1" dirty="0">
                <a:solidFill>
                  <a:srgbClr val="97C11F"/>
                </a:solidFill>
                <a:latin typeface="+mn-lt"/>
              </a:rPr>
              <a:t>Pull To</a:t>
            </a:r>
          </a:p>
        </p:txBody>
      </p:sp>
      <p:sp>
        <p:nvSpPr>
          <p:cNvPr id="16" name="TextBox 15">
            <a:extLst>
              <a:ext uri="{FF2B5EF4-FFF2-40B4-BE49-F238E27FC236}">
                <a16:creationId xmlns:a16="http://schemas.microsoft.com/office/drawing/2014/main" id="{21E95E1F-5195-C58C-748C-D336CE8B6307}"/>
              </a:ext>
            </a:extLst>
          </p:cNvPr>
          <p:cNvSpPr txBox="1"/>
          <p:nvPr/>
        </p:nvSpPr>
        <p:spPr>
          <a:xfrm rot="5400000">
            <a:off x="2774720" y="6752506"/>
            <a:ext cx="691215" cy="307777"/>
          </a:xfrm>
          <a:prstGeom prst="rect">
            <a:avLst/>
          </a:prstGeom>
          <a:noFill/>
        </p:spPr>
        <p:txBody>
          <a:bodyPr wrap="none" rtlCol="0">
            <a:spAutoFit/>
          </a:bodyPr>
          <a:lstStyle/>
          <a:p>
            <a:r>
              <a:rPr lang="en-GB" sz="1400" b="1" dirty="0">
                <a:solidFill>
                  <a:srgbClr val="97C11F"/>
                </a:solidFill>
                <a:latin typeface="+mn-lt"/>
              </a:rPr>
              <a:t>Pull To</a:t>
            </a:r>
          </a:p>
        </p:txBody>
      </p:sp>
      <p:cxnSp>
        <p:nvCxnSpPr>
          <p:cNvPr id="17" name="Straight Arrow Connector 16">
            <a:extLst>
              <a:ext uri="{FF2B5EF4-FFF2-40B4-BE49-F238E27FC236}">
                <a16:creationId xmlns:a16="http://schemas.microsoft.com/office/drawing/2014/main" id="{85E393D7-7CDB-92BE-1B19-5BC9798AAE39}"/>
              </a:ext>
            </a:extLst>
          </p:cNvPr>
          <p:cNvCxnSpPr>
            <a:cxnSpLocks/>
          </p:cNvCxnSpPr>
          <p:nvPr/>
        </p:nvCxnSpPr>
        <p:spPr>
          <a:xfrm rot="5400000" flipH="1">
            <a:off x="3778250" y="6864153"/>
            <a:ext cx="762000" cy="0"/>
          </a:xfrm>
          <a:prstGeom prst="straightConnector1">
            <a:avLst/>
          </a:prstGeom>
          <a:ln w="57150">
            <a:solidFill>
              <a:srgbClr val="892522"/>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98335DA-DC39-1B15-788F-483B1D8D06A2}"/>
              </a:ext>
            </a:extLst>
          </p:cNvPr>
          <p:cNvCxnSpPr>
            <a:cxnSpLocks/>
          </p:cNvCxnSpPr>
          <p:nvPr/>
        </p:nvCxnSpPr>
        <p:spPr>
          <a:xfrm rot="5400000" flipH="1">
            <a:off x="3702644" y="3731698"/>
            <a:ext cx="762000" cy="0"/>
          </a:xfrm>
          <a:prstGeom prst="straightConnector1">
            <a:avLst/>
          </a:prstGeom>
          <a:ln w="57150">
            <a:solidFill>
              <a:srgbClr val="97C11F"/>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ED3492B5-64C1-1BC8-E946-A102C136A2C4}"/>
              </a:ext>
            </a:extLst>
          </p:cNvPr>
          <p:cNvCxnSpPr>
            <a:cxnSpLocks/>
          </p:cNvCxnSpPr>
          <p:nvPr/>
        </p:nvCxnSpPr>
        <p:spPr>
          <a:xfrm rot="5400000">
            <a:off x="2975635" y="6934199"/>
            <a:ext cx="763200" cy="0"/>
          </a:xfrm>
          <a:prstGeom prst="straightConnector1">
            <a:avLst/>
          </a:prstGeom>
          <a:ln w="57150">
            <a:solidFill>
              <a:srgbClr val="97C11F"/>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4BEEE73F-5D51-7325-C62B-AFA6ACF4BA8B}"/>
              </a:ext>
            </a:extLst>
          </p:cNvPr>
          <p:cNvCxnSpPr>
            <a:cxnSpLocks/>
          </p:cNvCxnSpPr>
          <p:nvPr/>
        </p:nvCxnSpPr>
        <p:spPr>
          <a:xfrm rot="5400000">
            <a:off x="2970601" y="3747100"/>
            <a:ext cx="763200" cy="0"/>
          </a:xfrm>
          <a:prstGeom prst="straightConnector1">
            <a:avLst/>
          </a:prstGeom>
          <a:ln w="57150">
            <a:solidFill>
              <a:srgbClr val="892522"/>
            </a:solidFill>
            <a:tailEnd type="triangle"/>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476B451C-2497-1907-2E8D-92D2063CC540}"/>
              </a:ext>
            </a:extLst>
          </p:cNvPr>
          <p:cNvSpPr/>
          <p:nvPr/>
        </p:nvSpPr>
        <p:spPr>
          <a:xfrm rot="5400000">
            <a:off x="3383895" y="1803038"/>
            <a:ext cx="3861816" cy="2006307"/>
          </a:xfrm>
          <a:prstGeom prst="rect">
            <a:avLst/>
          </a:prstGeom>
          <a:noFill/>
          <a:ln w="38100">
            <a:solidFill>
              <a:srgbClr val="97C1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2CA86F55-33B3-9F19-7ADC-F83A0C9AFF27}"/>
              </a:ext>
            </a:extLst>
          </p:cNvPr>
          <p:cNvSpPr/>
          <p:nvPr/>
        </p:nvSpPr>
        <p:spPr>
          <a:xfrm rot="5400000">
            <a:off x="-115705" y="1792526"/>
            <a:ext cx="3861816" cy="2006307"/>
          </a:xfrm>
          <a:prstGeom prst="rect">
            <a:avLst/>
          </a:prstGeom>
          <a:noFill/>
          <a:ln w="38100">
            <a:solidFill>
              <a:srgbClr val="892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C8D08734-437C-4603-E979-1E883F3A7D46}"/>
              </a:ext>
            </a:extLst>
          </p:cNvPr>
          <p:cNvSpPr/>
          <p:nvPr/>
        </p:nvSpPr>
        <p:spPr>
          <a:xfrm rot="5400000">
            <a:off x="3398028" y="7060838"/>
            <a:ext cx="3861816" cy="2006307"/>
          </a:xfrm>
          <a:prstGeom prst="rect">
            <a:avLst/>
          </a:prstGeom>
          <a:noFill/>
          <a:ln w="38100">
            <a:solidFill>
              <a:srgbClr val="892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45">
            <a:extLst>
              <a:ext uri="{FF2B5EF4-FFF2-40B4-BE49-F238E27FC236}">
                <a16:creationId xmlns:a16="http://schemas.microsoft.com/office/drawing/2014/main" id="{159E4573-4200-FEE1-FBB3-4941563CA6DF}"/>
              </a:ext>
            </a:extLst>
          </p:cNvPr>
          <p:cNvSpPr/>
          <p:nvPr/>
        </p:nvSpPr>
        <p:spPr>
          <a:xfrm rot="5400000">
            <a:off x="-168462" y="7060838"/>
            <a:ext cx="3861816" cy="2006307"/>
          </a:xfrm>
          <a:prstGeom prst="rect">
            <a:avLst/>
          </a:prstGeom>
          <a:noFill/>
          <a:ln w="38100">
            <a:solidFill>
              <a:srgbClr val="97C1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 name="Picture 1">
            <a:extLst>
              <a:ext uri="{FF2B5EF4-FFF2-40B4-BE49-F238E27FC236}">
                <a16:creationId xmlns:a16="http://schemas.microsoft.com/office/drawing/2014/main" id="{103BEF0A-E78A-C816-D751-E622C147D5B7}"/>
              </a:ext>
            </a:extLst>
          </p:cNvPr>
          <p:cNvPicPr>
            <a:picLocks noChangeAspect="1"/>
          </p:cNvPicPr>
          <p:nvPr/>
        </p:nvPicPr>
        <p:blipFill>
          <a:blip r:embed="rId8">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Tree>
    <p:extLst>
      <p:ext uri="{BB962C8B-B14F-4D97-AF65-F5344CB8AC3E}">
        <p14:creationId xmlns:p14="http://schemas.microsoft.com/office/powerpoint/2010/main" val="81459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214F662-98B3-4FE0-672F-9B39ED1212BA}"/>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1DFD09BD-932C-BC45-FD13-A2F819C97C0F}"/>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E840CF80-FF31-4F75-D108-0F479F26227F}"/>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007102BA-F974-712C-2E3C-A3746314D66A}"/>
              </a:ext>
            </a:extLst>
          </p:cNvPr>
          <p:cNvSpPr txBox="1"/>
          <p:nvPr/>
        </p:nvSpPr>
        <p:spPr>
          <a:xfrm>
            <a:off x="566358" y="877766"/>
            <a:ext cx="6488492" cy="461665"/>
          </a:xfrm>
          <a:prstGeom prst="rect">
            <a:avLst/>
          </a:prstGeom>
          <a:noFill/>
        </p:spPr>
        <p:txBody>
          <a:bodyPr wrap="square">
            <a:spAutoFit/>
          </a:bodyPr>
          <a:lstStyle/>
          <a:p>
            <a:pPr algn="ctr"/>
            <a:r>
              <a:rPr lang="en-GB" sz="2400" b="1" spc="-20" dirty="0">
                <a:solidFill>
                  <a:srgbClr val="414E5E"/>
                </a:solidFill>
                <a:latin typeface="+mn-lt"/>
              </a:rPr>
              <a:t>Contacts at Castle Mead Academy</a:t>
            </a:r>
            <a:endParaRPr lang="en-GB" sz="2800" b="1" dirty="0">
              <a:solidFill>
                <a:srgbClr val="414E5E"/>
              </a:solidFill>
              <a:latin typeface="+mn-lt"/>
            </a:endParaRPr>
          </a:p>
        </p:txBody>
      </p:sp>
      <p:graphicFrame>
        <p:nvGraphicFramePr>
          <p:cNvPr id="7" name="Table 6">
            <a:extLst>
              <a:ext uri="{FF2B5EF4-FFF2-40B4-BE49-F238E27FC236}">
                <a16:creationId xmlns:a16="http://schemas.microsoft.com/office/drawing/2014/main" id="{A48BE07C-C27C-3187-1BC7-2316C90C1BA4}"/>
              </a:ext>
            </a:extLst>
          </p:cNvPr>
          <p:cNvGraphicFramePr>
            <a:graphicFrameLocks noGrp="1"/>
          </p:cNvGraphicFramePr>
          <p:nvPr>
            <p:extLst>
              <p:ext uri="{D42A27DB-BD31-4B8C-83A1-F6EECF244321}">
                <p14:modId xmlns:p14="http://schemas.microsoft.com/office/powerpoint/2010/main" val="1812199216"/>
              </p:ext>
            </p:extLst>
          </p:nvPr>
        </p:nvGraphicFramePr>
        <p:xfrm>
          <a:off x="667880" y="1594896"/>
          <a:ext cx="6234570" cy="7840838"/>
        </p:xfrm>
        <a:graphic>
          <a:graphicData uri="http://schemas.openxmlformats.org/drawingml/2006/table">
            <a:tbl>
              <a:tblPr firstRow="1" bandRow="1">
                <a:tableStyleId>{5C22544A-7EE6-4342-B048-85BDC9FD1C3A}</a:tableStyleId>
              </a:tblPr>
              <a:tblGrid>
                <a:gridCol w="1738770">
                  <a:extLst>
                    <a:ext uri="{9D8B030D-6E8A-4147-A177-3AD203B41FA5}">
                      <a16:colId xmlns:a16="http://schemas.microsoft.com/office/drawing/2014/main" val="1912745109"/>
                    </a:ext>
                  </a:extLst>
                </a:gridCol>
                <a:gridCol w="1905000">
                  <a:extLst>
                    <a:ext uri="{9D8B030D-6E8A-4147-A177-3AD203B41FA5}">
                      <a16:colId xmlns:a16="http://schemas.microsoft.com/office/drawing/2014/main" val="1292651545"/>
                    </a:ext>
                  </a:extLst>
                </a:gridCol>
                <a:gridCol w="2590800">
                  <a:extLst>
                    <a:ext uri="{9D8B030D-6E8A-4147-A177-3AD203B41FA5}">
                      <a16:colId xmlns:a16="http://schemas.microsoft.com/office/drawing/2014/main" val="2557152864"/>
                    </a:ext>
                  </a:extLst>
                </a:gridCol>
              </a:tblGrid>
              <a:tr h="515294">
                <a:tc gridSpan="3">
                  <a:txBody>
                    <a:bodyPr/>
                    <a:lstStyle/>
                    <a:p>
                      <a:r>
                        <a:rPr lang="en-GB" sz="1400" dirty="0">
                          <a:latin typeface="Gill Sans MT" panose="020B0502020104020203" pitchFamily="34" charset="0"/>
                        </a:rPr>
                        <a:t>Key Stage 3</a:t>
                      </a:r>
                    </a:p>
                  </a:txBody>
                  <a:tcPr anchor="ctr">
                    <a:solidFill>
                      <a:srgbClr val="0070C0"/>
                    </a:solidFill>
                  </a:tcPr>
                </a:tc>
                <a:tc hMerge="1">
                  <a:txBody>
                    <a:bodyPr/>
                    <a:lstStyle/>
                    <a:p>
                      <a:endParaRPr lang="en-GB" sz="1400" dirty="0">
                        <a:latin typeface="Gill Sans MT" panose="020B0502020104020203" pitchFamily="34" charset="0"/>
                      </a:endParaRPr>
                    </a:p>
                  </a:txBody>
                  <a:tcPr>
                    <a:solidFill>
                      <a:srgbClr val="97C11F"/>
                    </a:solidFill>
                  </a:tcPr>
                </a:tc>
                <a:tc hMerge="1">
                  <a:txBody>
                    <a:bodyPr/>
                    <a:lstStyle/>
                    <a:p>
                      <a:endParaRPr lang="en-GB" sz="1400" dirty="0">
                        <a:latin typeface="Gill Sans MT" panose="020B0502020104020203" pitchFamily="34" charset="0"/>
                      </a:endParaRPr>
                    </a:p>
                  </a:txBody>
                  <a:tcPr>
                    <a:solidFill>
                      <a:srgbClr val="97C11F"/>
                    </a:solidFill>
                  </a:tcPr>
                </a:tc>
                <a:extLst>
                  <a:ext uri="{0D108BD9-81ED-4DB2-BD59-A6C34878D82A}">
                    <a16:rowId xmlns:a16="http://schemas.microsoft.com/office/drawing/2014/main" val="2333990326"/>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Year 7</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 S Elliott</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SElliott@castle-tmet.uk</a:t>
                      </a:r>
                    </a:p>
                  </a:txBody>
                  <a:tcPr anchor="ctr">
                    <a:solidFill>
                      <a:srgbClr val="414E5E"/>
                    </a:solidFill>
                  </a:tcPr>
                </a:tc>
                <a:extLst>
                  <a:ext uri="{0D108BD9-81ED-4DB2-BD59-A6C34878D82A}">
                    <a16:rowId xmlns:a16="http://schemas.microsoft.com/office/drawing/2014/main" val="2164296533"/>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Year 8</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 J Dunsby</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JDunsby@castle-tmet.uk</a:t>
                      </a:r>
                    </a:p>
                  </a:txBody>
                  <a:tcPr anchor="ctr">
                    <a:solidFill>
                      <a:srgbClr val="414E5E"/>
                    </a:solidFill>
                  </a:tcPr>
                </a:tc>
                <a:extLst>
                  <a:ext uri="{0D108BD9-81ED-4DB2-BD59-A6C34878D82A}">
                    <a16:rowId xmlns:a16="http://schemas.microsoft.com/office/drawing/2014/main" val="206585826"/>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Year 9</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Mrs T Lunn</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TLunn@castle-tmet.uk</a:t>
                      </a:r>
                    </a:p>
                  </a:txBody>
                  <a:tcPr anchor="ctr">
                    <a:solidFill>
                      <a:srgbClr val="414E5E"/>
                    </a:solidFill>
                  </a:tcPr>
                </a:tc>
                <a:extLst>
                  <a:ext uri="{0D108BD9-81ED-4DB2-BD59-A6C34878D82A}">
                    <a16:rowId xmlns:a16="http://schemas.microsoft.com/office/drawing/2014/main" val="4204939024"/>
                  </a:ext>
                </a:extLst>
              </a:tr>
              <a:tr h="471428">
                <a:tc gridSpan="3">
                  <a:txBody>
                    <a:bodyPr/>
                    <a:lstStyle/>
                    <a:p>
                      <a:pPr marL="0" indent="0">
                        <a:buFont typeface="Wingdings" panose="05000000000000000000" pitchFamily="2" charset="2"/>
                        <a:buNone/>
                      </a:pPr>
                      <a:r>
                        <a:rPr lang="en-GB" sz="1400" b="1" dirty="0">
                          <a:solidFill>
                            <a:schemeClr val="bg1"/>
                          </a:solidFill>
                          <a:latin typeface="Gill Sans MT" panose="020B0502020104020203" pitchFamily="34" charset="0"/>
                        </a:rPr>
                        <a:t>Key Stage 4</a:t>
                      </a:r>
                    </a:p>
                  </a:txBody>
                  <a:tcPr anchor="ctr">
                    <a:solidFill>
                      <a:srgbClr val="0070C0"/>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extLst>
                  <a:ext uri="{0D108BD9-81ED-4DB2-BD59-A6C34878D82A}">
                    <a16:rowId xmlns:a16="http://schemas.microsoft.com/office/drawing/2014/main" val="2198093108"/>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Year 10</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Mrs H Parmar</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HParmar@castle-tmet.uk</a:t>
                      </a:r>
                    </a:p>
                  </a:txBody>
                  <a:tcPr anchor="ctr">
                    <a:solidFill>
                      <a:srgbClr val="414E5E"/>
                    </a:solidFill>
                  </a:tcPr>
                </a:tc>
                <a:extLst>
                  <a:ext uri="{0D108BD9-81ED-4DB2-BD59-A6C34878D82A}">
                    <a16:rowId xmlns:a16="http://schemas.microsoft.com/office/drawing/2014/main" val="1288966174"/>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Year 11</a:t>
                      </a:r>
                    </a:p>
                  </a:txBody>
                  <a:tcPr anchor="ctr">
                    <a:solidFill>
                      <a:srgbClr val="414E5E"/>
                    </a:solidFill>
                  </a:tcPr>
                </a:tc>
                <a:tc>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tc>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extLst>
                  <a:ext uri="{0D108BD9-81ED-4DB2-BD59-A6C34878D82A}">
                    <a16:rowId xmlns:a16="http://schemas.microsoft.com/office/drawing/2014/main" val="4202608369"/>
                  </a:ext>
                </a:extLst>
              </a:tr>
              <a:tr h="592941">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Head of Behaviour</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 L Mayes</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LMayes@castle-tmet.uk</a:t>
                      </a:r>
                    </a:p>
                  </a:txBody>
                  <a:tcPr anchor="ctr">
                    <a:solidFill>
                      <a:srgbClr val="414E5E"/>
                    </a:solidFill>
                  </a:tcPr>
                </a:tc>
                <a:extLst>
                  <a:ext uri="{0D108BD9-81ED-4DB2-BD59-A6C34878D82A}">
                    <a16:rowId xmlns:a16="http://schemas.microsoft.com/office/drawing/2014/main" val="1573156171"/>
                  </a:ext>
                </a:extLst>
              </a:tr>
              <a:tr h="515294">
                <a:tc gridSpan="3">
                  <a:txBody>
                    <a:bodyPr/>
                    <a:lstStyle/>
                    <a:p>
                      <a:pPr marL="0" indent="0">
                        <a:buFont typeface="Wingdings" panose="05000000000000000000" pitchFamily="2" charset="2"/>
                        <a:buNone/>
                      </a:pPr>
                      <a:r>
                        <a:rPr lang="en-GB" sz="1400" b="1" dirty="0">
                          <a:solidFill>
                            <a:schemeClr val="bg1"/>
                          </a:solidFill>
                          <a:latin typeface="Gill Sans MT" panose="020B0502020104020203" pitchFamily="34" charset="0"/>
                        </a:rPr>
                        <a:t>Attendance</a:t>
                      </a:r>
                    </a:p>
                  </a:txBody>
                  <a:tcPr anchor="ctr">
                    <a:solidFill>
                      <a:srgbClr val="0070C0"/>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extLst>
                  <a:ext uri="{0D108BD9-81ED-4DB2-BD59-A6C34878D82A}">
                    <a16:rowId xmlns:a16="http://schemas.microsoft.com/office/drawing/2014/main" val="652934085"/>
                  </a:ext>
                </a:extLst>
              </a:tr>
              <a:tr h="592941">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Assistant Principal Belonging</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 T Gardner</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TGardner@castle-tmet.uk</a:t>
                      </a:r>
                    </a:p>
                  </a:txBody>
                  <a:tcPr anchor="ctr">
                    <a:solidFill>
                      <a:srgbClr val="414E5E"/>
                    </a:solidFill>
                  </a:tcPr>
                </a:tc>
                <a:extLst>
                  <a:ext uri="{0D108BD9-81ED-4DB2-BD59-A6C34878D82A}">
                    <a16:rowId xmlns:a16="http://schemas.microsoft.com/office/drawing/2014/main" val="2105594072"/>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Attendance Manager</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Mrs Bali Rai</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BRai@castle-tmet.uk</a:t>
                      </a:r>
                    </a:p>
                  </a:txBody>
                  <a:tcPr anchor="ctr">
                    <a:solidFill>
                      <a:srgbClr val="414E5E"/>
                    </a:solidFill>
                  </a:tcPr>
                </a:tc>
                <a:extLst>
                  <a:ext uri="{0D108BD9-81ED-4DB2-BD59-A6C34878D82A}">
                    <a16:rowId xmlns:a16="http://schemas.microsoft.com/office/drawing/2014/main" val="2436738526"/>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Attendance Admin</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Ms S Reheman &amp; Mr J Weston</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attendance@castle-tmet.uk</a:t>
                      </a:r>
                    </a:p>
                  </a:txBody>
                  <a:tcPr anchor="ctr">
                    <a:solidFill>
                      <a:srgbClr val="414E5E"/>
                    </a:solidFill>
                  </a:tcPr>
                </a:tc>
                <a:extLst>
                  <a:ext uri="{0D108BD9-81ED-4DB2-BD59-A6C34878D82A}">
                    <a16:rowId xmlns:a16="http://schemas.microsoft.com/office/drawing/2014/main" val="4127434265"/>
                  </a:ext>
                </a:extLst>
              </a:tr>
              <a:tr h="515294">
                <a:tc gridSpan="3">
                  <a:txBody>
                    <a:bodyPr/>
                    <a:lstStyle/>
                    <a:p>
                      <a:pPr marL="0" indent="0">
                        <a:buFont typeface="Wingdings" panose="05000000000000000000" pitchFamily="2" charset="2"/>
                        <a:buNone/>
                      </a:pPr>
                      <a:r>
                        <a:rPr lang="en-GB" sz="1400" b="1" dirty="0">
                          <a:solidFill>
                            <a:schemeClr val="bg1"/>
                          </a:solidFill>
                          <a:latin typeface="Gill Sans MT" panose="020B0502020104020203" pitchFamily="34" charset="0"/>
                        </a:rPr>
                        <a:t>SEND</a:t>
                      </a:r>
                    </a:p>
                  </a:txBody>
                  <a:tcPr anchor="ctr">
                    <a:solidFill>
                      <a:srgbClr val="0070C0"/>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97C11F"/>
                    </a:solidFill>
                  </a:tcPr>
                </a:tc>
                <a:tc hMerge="1">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97C11F"/>
                    </a:solidFill>
                  </a:tcPr>
                </a:tc>
                <a:extLst>
                  <a:ext uri="{0D108BD9-81ED-4DB2-BD59-A6C34878D82A}">
                    <a16:rowId xmlns:a16="http://schemas.microsoft.com/office/drawing/2014/main" val="4064417358"/>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SENDCo</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Mrs V Dakin</a:t>
                      </a:r>
                    </a:p>
                  </a:txBody>
                  <a:tcPr anchor="ctr">
                    <a:solidFill>
                      <a:srgbClr val="414E5E"/>
                    </a:solidFill>
                  </a:tcPr>
                </a:tc>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VDakin@castle-tmet.uk</a:t>
                      </a:r>
                    </a:p>
                  </a:txBody>
                  <a:tcPr anchor="ctr">
                    <a:solidFill>
                      <a:srgbClr val="414E5E"/>
                    </a:solidFill>
                  </a:tcPr>
                </a:tc>
                <a:extLst>
                  <a:ext uri="{0D108BD9-81ED-4DB2-BD59-A6C34878D82A}">
                    <a16:rowId xmlns:a16="http://schemas.microsoft.com/office/drawing/2014/main" val="3728162802"/>
                  </a:ext>
                </a:extLst>
              </a:tr>
              <a:tr h="515294">
                <a:tc>
                  <a:txBody>
                    <a:bodyPr/>
                    <a:lstStyle/>
                    <a:p>
                      <a:pPr marL="0" indent="0">
                        <a:buFont typeface="Wingdings" panose="05000000000000000000" pitchFamily="2" charset="2"/>
                        <a:buNone/>
                      </a:pPr>
                      <a:r>
                        <a:rPr lang="en-GB" sz="1100" dirty="0">
                          <a:solidFill>
                            <a:schemeClr val="bg1"/>
                          </a:solidFill>
                          <a:latin typeface="Gill Sans MT" panose="020B0502020104020203" pitchFamily="34" charset="0"/>
                        </a:rPr>
                        <a:t>Assistant SENDCo</a:t>
                      </a:r>
                    </a:p>
                  </a:txBody>
                  <a:tcPr anchor="ctr">
                    <a:solidFill>
                      <a:srgbClr val="414E5E"/>
                    </a:solidFill>
                  </a:tcPr>
                </a:tc>
                <a:tc>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tc>
                  <a:txBody>
                    <a:bodyPr/>
                    <a:lstStyle/>
                    <a:p>
                      <a:pPr marL="0" indent="0">
                        <a:buFont typeface="Wingdings" panose="05000000000000000000" pitchFamily="2" charset="2"/>
                        <a:buNone/>
                      </a:pPr>
                      <a:endParaRPr lang="en-GB" sz="1100" dirty="0">
                        <a:solidFill>
                          <a:schemeClr val="bg1"/>
                        </a:solidFill>
                        <a:latin typeface="Gill Sans MT" panose="020B0502020104020203" pitchFamily="34" charset="0"/>
                      </a:endParaRPr>
                    </a:p>
                  </a:txBody>
                  <a:tcPr anchor="ctr">
                    <a:solidFill>
                      <a:srgbClr val="414E5E"/>
                    </a:solidFill>
                  </a:tcPr>
                </a:tc>
                <a:extLst>
                  <a:ext uri="{0D108BD9-81ED-4DB2-BD59-A6C34878D82A}">
                    <a16:rowId xmlns:a16="http://schemas.microsoft.com/office/drawing/2014/main" val="1389887102"/>
                  </a:ext>
                </a:extLst>
              </a:tr>
            </a:tbl>
          </a:graphicData>
        </a:graphic>
      </p:graphicFrame>
    </p:spTree>
    <p:extLst>
      <p:ext uri="{BB962C8B-B14F-4D97-AF65-F5344CB8AC3E}">
        <p14:creationId xmlns:p14="http://schemas.microsoft.com/office/powerpoint/2010/main" val="3233522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D7F0A26-A376-78AF-BA78-301ED26B673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0D029646-EC41-C61D-550E-D8B740EA64C1}"/>
              </a:ext>
            </a:extLst>
          </p:cNvPr>
          <p:cNvPicPr>
            <a:picLocks noChangeAspect="1"/>
          </p:cNvPicPr>
          <p:nvPr/>
        </p:nvPicPr>
        <p:blipFill>
          <a:blip r:embed="rId2">
            <a:alphaModFix amt="11000"/>
            <a:extLst>
              <a:ext uri="{28A0092B-C50C-407E-A947-70E740481C1C}">
                <a14:useLocalDpi xmlns:a14="http://schemas.microsoft.com/office/drawing/2010/main" val="0"/>
              </a:ext>
            </a:extLst>
          </a:blip>
          <a:stretch>
            <a:fillRect/>
          </a:stretch>
        </p:blipFill>
        <p:spPr>
          <a:xfrm>
            <a:off x="0" y="0"/>
            <a:ext cx="7556500" cy="10693400"/>
          </a:xfrm>
          <a:prstGeom prst="rect">
            <a:avLst/>
          </a:prstGeom>
        </p:spPr>
      </p:pic>
      <p:sp>
        <p:nvSpPr>
          <p:cNvPr id="11" name="Rectangle 10">
            <a:extLst>
              <a:ext uri="{FF2B5EF4-FFF2-40B4-BE49-F238E27FC236}">
                <a16:creationId xmlns:a16="http://schemas.microsoft.com/office/drawing/2014/main" id="{AB7F2F8F-F3C3-F7C6-E09B-2A98647D501E}"/>
              </a:ext>
            </a:extLst>
          </p:cNvPr>
          <p:cNvSpPr/>
          <p:nvPr/>
        </p:nvSpPr>
        <p:spPr>
          <a:xfrm>
            <a:off x="566358" y="622300"/>
            <a:ext cx="6488492" cy="9525000"/>
          </a:xfrm>
          <a:prstGeom prst="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bject 147">
            <a:extLst>
              <a:ext uri="{FF2B5EF4-FFF2-40B4-BE49-F238E27FC236}">
                <a16:creationId xmlns:a16="http://schemas.microsoft.com/office/drawing/2014/main" id="{DA95CDBD-2578-AA47-0D47-67BDEF68BDC3}"/>
              </a:ext>
            </a:extLst>
          </p:cNvPr>
          <p:cNvSpPr txBox="1">
            <a:spLocks/>
          </p:cNvSpPr>
          <p:nvPr/>
        </p:nvSpPr>
        <p:spPr>
          <a:xfrm>
            <a:off x="566358" y="6687378"/>
            <a:ext cx="6488492" cy="3498394"/>
          </a:xfrm>
          <a:prstGeom prst="rect">
            <a:avLst/>
          </a:prstGeom>
          <a:solidFill>
            <a:srgbClr val="0070C0"/>
          </a:solidFill>
        </p:spPr>
        <p:txBody>
          <a:bodyPr vert="horz" wrap="square" lIns="0" tIns="12700" rIns="0" bIns="0" rtlCol="0">
            <a:spAutoFit/>
          </a:bodyPr>
          <a:lstStyle>
            <a:lvl1pPr>
              <a:defRPr sz="2800" b="1" i="0">
                <a:solidFill>
                  <a:srgbClr val="0070C0"/>
                </a:solidFill>
                <a:latin typeface="Gill Sans Nova Book"/>
                <a:ea typeface="+mj-ea"/>
                <a:cs typeface="Gill Sans Nova Book"/>
              </a:defRPr>
            </a:lvl1pPr>
          </a:lstStyle>
          <a:p>
            <a:pPr marL="12700" algn="l">
              <a:spcBef>
                <a:spcPts val="100"/>
              </a:spcBef>
            </a:pPr>
            <a:r>
              <a:rPr lang="en-GB" sz="1600" b="0" spc="-20" dirty="0">
                <a:solidFill>
                  <a:schemeClr val="bg1"/>
                </a:solidFill>
                <a:latin typeface="+mn-lt"/>
              </a:rPr>
              <a:t>Mr T Gardner</a:t>
            </a:r>
            <a:br>
              <a:rPr lang="en-GB" sz="1600" b="0" spc="-20" dirty="0">
                <a:solidFill>
                  <a:schemeClr val="bg1"/>
                </a:solidFill>
                <a:latin typeface="+mn-lt"/>
              </a:rPr>
            </a:br>
            <a:r>
              <a:rPr lang="en-GB" sz="1600" b="0" spc="-20" dirty="0">
                <a:solidFill>
                  <a:schemeClr val="bg1"/>
                </a:solidFill>
                <a:latin typeface="+mn-lt"/>
              </a:rPr>
              <a:t>Assistant Principal Belonging</a:t>
            </a:r>
            <a:br>
              <a:rPr lang="en-GB" sz="1600" b="0" spc="-20" dirty="0">
                <a:solidFill>
                  <a:schemeClr val="bg1"/>
                </a:solidFill>
                <a:latin typeface="+mn-lt"/>
              </a:rPr>
            </a:br>
            <a:r>
              <a:rPr lang="en-GB" sz="1600" b="0" spc="-20" dirty="0">
                <a:solidFill>
                  <a:srgbClr val="97C11F"/>
                </a:solidFill>
                <a:latin typeface="+mn-lt"/>
              </a:rPr>
              <a:t>tgardner@castle-tmet.uk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Mrs B Rai</a:t>
            </a:r>
            <a:br>
              <a:rPr lang="en-GB" sz="1600" b="0" spc="-20" dirty="0">
                <a:solidFill>
                  <a:schemeClr val="bg1"/>
                </a:solidFill>
                <a:latin typeface="+mn-lt"/>
              </a:rPr>
            </a:br>
            <a:r>
              <a:rPr lang="en-GB" sz="1600" b="0" spc="-20" dirty="0">
                <a:solidFill>
                  <a:schemeClr val="bg1"/>
                </a:solidFill>
                <a:latin typeface="+mn-lt"/>
              </a:rPr>
              <a:t>Attendance Manager</a:t>
            </a:r>
            <a:br>
              <a:rPr lang="en-GB" sz="1600" b="0" spc="-20" dirty="0">
                <a:solidFill>
                  <a:schemeClr val="bg1"/>
                </a:solidFill>
                <a:latin typeface="+mn-lt"/>
              </a:rPr>
            </a:br>
            <a:r>
              <a:rPr lang="en-GB" sz="1600" b="0" spc="-20" dirty="0">
                <a:solidFill>
                  <a:srgbClr val="97C11F"/>
                </a:solidFill>
                <a:latin typeface="+mn-lt"/>
              </a:rPr>
              <a:t>brai@castle-tmet.uk</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Castle Mead Academy</a:t>
            </a:r>
          </a:p>
          <a:p>
            <a:pPr marL="12700" algn="l">
              <a:spcBef>
                <a:spcPts val="100"/>
              </a:spcBef>
            </a:pPr>
            <a:r>
              <a:rPr lang="en-GB" sz="1600" b="0" spc="-20" dirty="0">
                <a:solidFill>
                  <a:schemeClr val="bg1"/>
                </a:solidFill>
                <a:latin typeface="+mn-lt"/>
              </a:rPr>
              <a:t>Richard III Road</a:t>
            </a:r>
          </a:p>
          <a:p>
            <a:pPr marL="12700" algn="l">
              <a:spcBef>
                <a:spcPts val="100"/>
              </a:spcBef>
            </a:pPr>
            <a:r>
              <a:rPr lang="en-GB" sz="1600" b="0" spc="-20" dirty="0">
                <a:solidFill>
                  <a:schemeClr val="bg1"/>
                </a:solidFill>
                <a:latin typeface="+mn-lt"/>
              </a:rPr>
              <a:t>Leicester</a:t>
            </a:r>
          </a:p>
          <a:p>
            <a:pPr marL="12700" algn="l">
              <a:spcBef>
                <a:spcPts val="100"/>
              </a:spcBef>
            </a:pPr>
            <a:r>
              <a:rPr lang="en-GB" sz="1600" b="0" spc="-20" dirty="0">
                <a:solidFill>
                  <a:schemeClr val="bg1"/>
                </a:solidFill>
                <a:latin typeface="+mn-lt"/>
              </a:rPr>
              <a:t>LE3 5QT</a:t>
            </a:r>
            <a:br>
              <a:rPr lang="en-GB" sz="1600" b="0" spc="-20" dirty="0">
                <a:solidFill>
                  <a:schemeClr val="bg1"/>
                </a:solidFill>
                <a:latin typeface="+mn-lt"/>
              </a:rPr>
            </a:br>
            <a:br>
              <a:rPr lang="en-GB" sz="1600" b="0" spc="-20" dirty="0">
                <a:solidFill>
                  <a:schemeClr val="bg1"/>
                </a:solidFill>
                <a:latin typeface="+mn-lt"/>
              </a:rPr>
            </a:br>
            <a:r>
              <a:rPr lang="en-GB" sz="1600" b="0" spc="-20" dirty="0">
                <a:solidFill>
                  <a:schemeClr val="bg1"/>
                </a:solidFill>
                <a:latin typeface="+mn-lt"/>
              </a:rPr>
              <a:t>0116 214 3150</a:t>
            </a:r>
            <a:endParaRPr lang="en-GB" sz="1600" spc="-75" dirty="0">
              <a:solidFill>
                <a:schemeClr val="bg1"/>
              </a:solidFill>
              <a:latin typeface="+mn-lt"/>
            </a:endParaRPr>
          </a:p>
        </p:txBody>
      </p:sp>
      <p:sp>
        <p:nvSpPr>
          <p:cNvPr id="9" name="Title 8">
            <a:extLst>
              <a:ext uri="{FF2B5EF4-FFF2-40B4-BE49-F238E27FC236}">
                <a16:creationId xmlns:a16="http://schemas.microsoft.com/office/drawing/2014/main" id="{BA8FB3D6-A04E-2527-D237-B3092B094047}"/>
              </a:ext>
            </a:extLst>
          </p:cNvPr>
          <p:cNvSpPr>
            <a:spLocks noGrp="1"/>
          </p:cNvSpPr>
          <p:nvPr>
            <p:ph type="title"/>
          </p:nvPr>
        </p:nvSpPr>
        <p:spPr/>
        <p:txBody>
          <a:bodyPr/>
          <a:lstStyle/>
          <a:p>
            <a:endParaRPr lang="en-GB">
              <a:latin typeface="+mn-lt"/>
            </a:endParaRPr>
          </a:p>
        </p:txBody>
      </p:sp>
      <p:sp>
        <p:nvSpPr>
          <p:cNvPr id="10" name="Rectangle 9">
            <a:extLst>
              <a:ext uri="{FF2B5EF4-FFF2-40B4-BE49-F238E27FC236}">
                <a16:creationId xmlns:a16="http://schemas.microsoft.com/office/drawing/2014/main" id="{BF1D9BE6-A014-C1E8-DA47-CB55E2E5EA39}"/>
              </a:ext>
            </a:extLst>
          </p:cNvPr>
          <p:cNvSpPr/>
          <p:nvPr/>
        </p:nvSpPr>
        <p:spPr>
          <a:xfrm>
            <a:off x="1956594" y="4380746"/>
            <a:ext cx="3733800" cy="1600200"/>
          </a:xfrm>
          <a:prstGeom prst="rect">
            <a:avLst/>
          </a:prstGeom>
          <a:solidFill>
            <a:schemeClr val="bg1"/>
          </a:solidFill>
          <a:ln w="698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A889839E-7BD4-A805-1A75-C7768F45EB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9342" y="4584700"/>
            <a:ext cx="2928303" cy="1192292"/>
          </a:xfrm>
          <a:prstGeom prst="rect">
            <a:avLst/>
          </a:prstGeom>
          <a:noFill/>
          <a:ln>
            <a:noFill/>
          </a:ln>
        </p:spPr>
      </p:pic>
    </p:spTree>
    <p:extLst>
      <p:ext uri="{BB962C8B-B14F-4D97-AF65-F5344CB8AC3E}">
        <p14:creationId xmlns:p14="http://schemas.microsoft.com/office/powerpoint/2010/main" val="3844900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F09E89BB57DD429F389ADD7774082C" ma:contentTypeVersion="14" ma:contentTypeDescription="Create a new document." ma:contentTypeScope="" ma:versionID="85b0299696c5cc819b5c42a0aa51fa5b">
  <xsd:schema xmlns:xsd="http://www.w3.org/2001/XMLSchema" xmlns:xs="http://www.w3.org/2001/XMLSchema" xmlns:p="http://schemas.microsoft.com/office/2006/metadata/properties" xmlns:ns2="1edb0d17-fa6f-42f0-abd2-e817145f1dc2" xmlns:ns3="ebcb0f9e-5cc9-4082-b62a-4b85164c1890" targetNamespace="http://schemas.microsoft.com/office/2006/metadata/properties" ma:root="true" ma:fieldsID="66d45387725d2420b347f5703aaed9b6" ns2:_="" ns3:_="">
    <xsd:import namespace="1edb0d17-fa6f-42f0-abd2-e817145f1dc2"/>
    <xsd:import namespace="ebcb0f9e-5cc9-4082-b62a-4b85164c18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db0d17-fa6f-42f0-abd2-e817145f1d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b5cd50-64a3-4160-8934-4001345244ff"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cb0f9e-5cc9-4082-b62a-4b85164c189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edb0d17-fa6f-42f0-abd2-e817145f1dc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72F8AF-73A8-4950-B191-69F70138EA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db0d17-fa6f-42f0-abd2-e817145f1dc2"/>
    <ds:schemaRef ds:uri="ebcb0f9e-5cc9-4082-b62a-4b85164c1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0C7F4B-C43E-4E5F-A502-E470F7832719}">
  <ds:schemaRefs>
    <ds:schemaRef ds:uri="http://schemas.microsoft.com/office/2006/metadata/properties"/>
    <ds:schemaRef ds:uri="http://schemas.microsoft.com/office/infopath/2007/PartnerControls"/>
    <ds:schemaRef ds:uri="1edb0d17-fa6f-42f0-abd2-e817145f1dc2"/>
  </ds:schemaRefs>
</ds:datastoreItem>
</file>

<file path=customXml/itemProps3.xml><?xml version="1.0" encoding="utf-8"?>
<ds:datastoreItem xmlns:ds="http://schemas.openxmlformats.org/officeDocument/2006/customXml" ds:itemID="{7268E875-21EB-4B79-ABC0-F483839681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42269</TotalTime>
  <Words>744</Words>
  <Application>Microsoft Office PowerPoint</Application>
  <PresentationFormat>Custom</PresentationFormat>
  <Paragraphs>113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GillSansNova-Book</vt:lpstr>
      <vt:lpstr>Calibri</vt:lpstr>
      <vt:lpstr>Wingdings</vt:lpstr>
      <vt:lpstr>Gill Sans Nova Book</vt:lpstr>
      <vt:lpstr>Gill Sans MT</vt:lpstr>
      <vt:lpstr>Office Theme</vt:lpstr>
      <vt:lpstr>Emotional Based School Avoidance Information for Parents &amp; Carers</vt:lpstr>
      <vt:lpstr>Emotionally Based School Avoidance (EBSA) is when a young person experiences strong feelings of anxiety, stress, or emotional distress that make it very difficult for them to attend school.  It is different from truancy - these children want to attend but feel unable to because of their emotional state.  We recognise that all behaviours are a communication of an emotional need that is either unmet or being met elsewhere.   </vt:lpstr>
      <vt:lpstr>There have been factors identified that place children at greater risk of EBSA. It is usually a combination of factors interacting with a change in circumstances that leads to what we see as EBSA.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PACK</dc:title>
  <dc:creator>Christopher James</dc:creator>
  <cp:lastModifiedBy>Tom Gardner</cp:lastModifiedBy>
  <cp:revision>46</cp:revision>
  <cp:lastPrinted>2023-11-02T09:48:16Z</cp:lastPrinted>
  <dcterms:created xsi:type="dcterms:W3CDTF">2023-04-21T11:45:03Z</dcterms:created>
  <dcterms:modified xsi:type="dcterms:W3CDTF">2026-04-13T20:12:13Z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2023-03-24T00:00:00Z</vt:filetime>
  </property>
  <property fmtid="{D5CDD505-2E9C-101B-9397-08002B2CF9AE}" pid="3" name="Creator">
    <vt:lpwstr>Adobe InDesign 18.2 (Macintosh)</vt:lpwstr>
  </property>
  <property fmtid="{D5CDD505-2E9C-101B-9397-08002B2CF9AE}" pid="4" name="LastSaved">
    <vt:filetime>2023-04-21T00:00:00Z</vt:filetime>
  </property>
  <property fmtid="{D5CDD505-2E9C-101B-9397-08002B2CF9AE}" pid="5" name="Producer">
    <vt:lpwstr>Adobe PDF Library 17.0</vt:lpwstr>
  </property>
  <property fmtid="{D5CDD505-2E9C-101B-9397-08002B2CF9AE}" pid="6" name="MSIP_Label_d0763fa9-82a6-4115-93ed-9290710752ce_Enabled">
    <vt:lpwstr>true</vt:lpwstr>
  </property>
  <property fmtid="{D5CDD505-2E9C-101B-9397-08002B2CF9AE}" pid="7" name="MSIP_Label_d0763fa9-82a6-4115-93ed-9290710752ce_SetDate">
    <vt:lpwstr>2024-09-09T08:43:25Z</vt:lpwstr>
  </property>
  <property fmtid="{D5CDD505-2E9C-101B-9397-08002B2CF9AE}" pid="8" name="MSIP_Label_d0763fa9-82a6-4115-93ed-9290710752ce_Method">
    <vt:lpwstr>Standard</vt:lpwstr>
  </property>
  <property fmtid="{D5CDD505-2E9C-101B-9397-08002B2CF9AE}" pid="9" name="MSIP_Label_d0763fa9-82a6-4115-93ed-9290710752ce_Name">
    <vt:lpwstr>defa4170-0d19-0005-0004-bc88714345d2</vt:lpwstr>
  </property>
  <property fmtid="{D5CDD505-2E9C-101B-9397-08002B2CF9AE}" pid="10" name="MSIP_Label_d0763fa9-82a6-4115-93ed-9290710752ce_SiteId">
    <vt:lpwstr>83a6179b-0291-48f4-87d7-72bd7038a108</vt:lpwstr>
  </property>
  <property fmtid="{D5CDD505-2E9C-101B-9397-08002B2CF9AE}" pid="11" name="MSIP_Label_d0763fa9-82a6-4115-93ed-9290710752ce_ActionId">
    <vt:lpwstr>140e4c1e-229a-4261-82cb-1ea51bc0038b</vt:lpwstr>
  </property>
  <property fmtid="{D5CDD505-2E9C-101B-9397-08002B2CF9AE}" pid="12" name="MSIP_Label_d0763fa9-82a6-4115-93ed-9290710752ce_ContentBits">
    <vt:lpwstr>0</vt:lpwstr>
  </property>
  <property fmtid="{D5CDD505-2E9C-101B-9397-08002B2CF9AE}" pid="13" name="MSIP_Label_d6fe2a56-af49-4a87-8d01-0ad3300d8c60_Enabled">
    <vt:lpwstr>true</vt:lpwstr>
  </property>
  <property fmtid="{D5CDD505-2E9C-101B-9397-08002B2CF9AE}" pid="14" name="MSIP_Label_d6fe2a56-af49-4a87-8d01-0ad3300d8c60_SetDate">
    <vt:lpwstr>2026-04-13T19:37:28Z</vt:lpwstr>
  </property>
  <property fmtid="{D5CDD505-2E9C-101B-9397-08002B2CF9AE}" pid="15" name="MSIP_Label_d6fe2a56-af49-4a87-8d01-0ad3300d8c60_Method">
    <vt:lpwstr>Standard</vt:lpwstr>
  </property>
  <property fmtid="{D5CDD505-2E9C-101B-9397-08002B2CF9AE}" pid="16" name="MSIP_Label_d6fe2a56-af49-4a87-8d01-0ad3300d8c60_Name">
    <vt:lpwstr>defa4170-0d19-0005-0004-bc88714345d2</vt:lpwstr>
  </property>
  <property fmtid="{D5CDD505-2E9C-101B-9397-08002B2CF9AE}" pid="17" name="MSIP_Label_d6fe2a56-af49-4a87-8d01-0ad3300d8c60_SiteId">
    <vt:lpwstr>51640577-21a1-4ce3-8bc8-5bb90cabad75</vt:lpwstr>
  </property>
  <property fmtid="{D5CDD505-2E9C-101B-9397-08002B2CF9AE}" pid="18" name="MSIP_Label_d6fe2a56-af49-4a87-8d01-0ad3300d8c60_ActionId">
    <vt:lpwstr>c0ccab21-491f-47d8-ba66-c72728dbe3fe</vt:lpwstr>
  </property>
  <property fmtid="{D5CDD505-2E9C-101B-9397-08002B2CF9AE}" pid="19" name="MSIP_Label_d6fe2a56-af49-4a87-8d01-0ad3300d8c60_ContentBits">
    <vt:lpwstr>0</vt:lpwstr>
  </property>
  <property fmtid="{D5CDD505-2E9C-101B-9397-08002B2CF9AE}" pid="20" name="MSIP_Label_d6fe2a56-af49-4a87-8d01-0ad3300d8c60_Tag">
    <vt:lpwstr>10, 3, 0, 1</vt:lpwstr>
  </property>
</Properties>
</file>