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4"/>
  </p:sldMasterIdLst>
  <p:notesMasterIdLst>
    <p:notesMasterId r:id="rId13"/>
  </p:notesMasterIdLst>
  <p:sldIdLst>
    <p:sldId id="302" r:id="rId5"/>
    <p:sldId id="294" r:id="rId6"/>
    <p:sldId id="295" r:id="rId7"/>
    <p:sldId id="296" r:id="rId8"/>
    <p:sldId id="297" r:id="rId9"/>
    <p:sldId id="298" r:id="rId10"/>
    <p:sldId id="301" r:id="rId11"/>
    <p:sldId id="300" r:id="rId12"/>
  </p:sldIdLst>
  <p:sldSz cx="7556500" cy="10693400"/>
  <p:notesSz cx="6797675" cy="9926638"/>
  <p:embeddedFontLst>
    <p:embeddedFont>
      <p:font typeface="Gill Sans MT" panose="020B0502020104020203" pitchFamily="34" charset="0"/>
      <p:regular r:id="rId14"/>
      <p:bold r:id="rId15"/>
      <p:italic r:id="rId16"/>
      <p:boldItalic r:id="rId17"/>
    </p:embeddedFont>
  </p:embeddedFont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4E5E"/>
    <a:srgbClr val="97C11F"/>
    <a:srgbClr val="ECD201"/>
    <a:srgbClr val="892522"/>
    <a:srgbClr val="1D9ADD"/>
    <a:srgbClr val="F0F0F0"/>
    <a:srgbClr val="07A479"/>
    <a:srgbClr val="8B312E"/>
    <a:srgbClr val="542F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4FCAF4-A05C-4929-A725-F308C7FD3077}" v="1" dt="2026-05-06T11:29:20.48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65"/>
    <p:restoredTop sz="94688"/>
  </p:normalViewPr>
  <p:slideViewPr>
    <p:cSldViewPr>
      <p:cViewPr varScale="1">
        <p:scale>
          <a:sx n="45" d="100"/>
          <a:sy n="45" d="100"/>
        </p:scale>
        <p:origin x="2152" y="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4.fntdata"/><Relationship Id="rId2" Type="http://schemas.openxmlformats.org/officeDocument/2006/relationships/customXml" Target="../customXml/item2.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font" Target="fonts/font2.fntdata"/><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1.fntdata"/><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 Gardner" userId="a73d3f5c-b639-4eb3-bebd-d495f22a3078" providerId="ADAL" clId="{E0D3ED55-7AA2-4AB9-A0C7-3CD62ABFFA36}"/>
    <pc:docChg chg="modSld modNotesMaster">
      <pc:chgData name="Tom Gardner" userId="a73d3f5c-b639-4eb3-bebd-d495f22a3078" providerId="ADAL" clId="{E0D3ED55-7AA2-4AB9-A0C7-3CD62ABFFA36}" dt="2026-05-06T11:29:43.830" v="3" actId="20577"/>
      <pc:docMkLst>
        <pc:docMk/>
      </pc:docMkLst>
      <pc:sldChg chg="modSp mod">
        <pc:chgData name="Tom Gardner" userId="a73d3f5c-b639-4eb3-bebd-d495f22a3078" providerId="ADAL" clId="{E0D3ED55-7AA2-4AB9-A0C7-3CD62ABFFA36}" dt="2026-05-06T11:29:43.830" v="3" actId="20577"/>
        <pc:sldMkLst>
          <pc:docMk/>
          <pc:sldMk cId="0" sldId="302"/>
        </pc:sldMkLst>
        <pc:spChg chg="mod">
          <ac:chgData name="Tom Gardner" userId="a73d3f5c-b639-4eb3-bebd-d495f22a3078" providerId="ADAL" clId="{E0D3ED55-7AA2-4AB9-A0C7-3CD62ABFFA36}" dt="2026-05-06T11:29:43.830" v="3" actId="20577"/>
          <ac:spMkLst>
            <pc:docMk/>
            <pc:sldMk cId="0" sldId="302"/>
            <ac:spMk id="14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136" cy="498100"/>
          </a:xfrm>
          <a:prstGeom prst="rect">
            <a:avLst/>
          </a:prstGeom>
        </p:spPr>
        <p:txBody>
          <a:bodyPr vert="horz" lIns="83521" tIns="41761" rIns="83521" bIns="41761" rtlCol="0"/>
          <a:lstStyle>
            <a:lvl1pPr algn="l">
              <a:defRPr sz="1100"/>
            </a:lvl1pPr>
          </a:lstStyle>
          <a:p>
            <a:endParaRPr lang="en-US"/>
          </a:p>
        </p:txBody>
      </p:sp>
      <p:sp>
        <p:nvSpPr>
          <p:cNvPr id="3" name="Date Placeholder 2"/>
          <p:cNvSpPr>
            <a:spLocks noGrp="1"/>
          </p:cNvSpPr>
          <p:nvPr>
            <p:ph type="dt" idx="1"/>
          </p:nvPr>
        </p:nvSpPr>
        <p:spPr>
          <a:xfrm>
            <a:off x="3850112" y="0"/>
            <a:ext cx="2946136" cy="498100"/>
          </a:xfrm>
          <a:prstGeom prst="rect">
            <a:avLst/>
          </a:prstGeom>
        </p:spPr>
        <p:txBody>
          <a:bodyPr vert="horz" lIns="83521" tIns="41761" rIns="83521" bIns="41761" rtlCol="0"/>
          <a:lstStyle>
            <a:lvl1pPr algn="r">
              <a:defRPr sz="1100"/>
            </a:lvl1pPr>
          </a:lstStyle>
          <a:p>
            <a:fld id="{C7A8C228-8169-1745-AB85-4A22C667C8FB}" type="datetimeFigureOut">
              <a:rPr lang="en-US" smtClean="0"/>
              <a:t>5/6/2026</a:t>
            </a:fld>
            <a:endParaRPr lang="en-US"/>
          </a:p>
        </p:txBody>
      </p:sp>
      <p:sp>
        <p:nvSpPr>
          <p:cNvPr id="4" name="Slide Image Placeholder 3"/>
          <p:cNvSpPr>
            <a:spLocks noGrp="1" noRot="1" noChangeAspect="1"/>
          </p:cNvSpPr>
          <p:nvPr>
            <p:ph type="sldImg" idx="2"/>
          </p:nvPr>
        </p:nvSpPr>
        <p:spPr>
          <a:xfrm>
            <a:off x="2214563" y="1239838"/>
            <a:ext cx="2368550" cy="3351212"/>
          </a:xfrm>
          <a:prstGeom prst="rect">
            <a:avLst/>
          </a:prstGeom>
          <a:noFill/>
          <a:ln w="12700">
            <a:solidFill>
              <a:prstClr val="black"/>
            </a:solidFill>
          </a:ln>
        </p:spPr>
        <p:txBody>
          <a:bodyPr vert="horz" lIns="83521" tIns="41761" rIns="83521" bIns="41761" rtlCol="0" anchor="ctr"/>
          <a:lstStyle/>
          <a:p>
            <a:endParaRPr lang="en-US"/>
          </a:p>
        </p:txBody>
      </p:sp>
      <p:sp>
        <p:nvSpPr>
          <p:cNvPr id="5" name="Notes Placeholder 4"/>
          <p:cNvSpPr>
            <a:spLocks noGrp="1"/>
          </p:cNvSpPr>
          <p:nvPr>
            <p:ph type="body" sz="quarter" idx="3"/>
          </p:nvPr>
        </p:nvSpPr>
        <p:spPr>
          <a:xfrm>
            <a:off x="679768" y="4777639"/>
            <a:ext cx="5438140" cy="3908171"/>
          </a:xfrm>
          <a:prstGeom prst="rect">
            <a:avLst/>
          </a:prstGeom>
        </p:spPr>
        <p:txBody>
          <a:bodyPr vert="horz" lIns="83521" tIns="41761" rIns="83521" bIns="41761"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38"/>
            <a:ext cx="2946136" cy="498100"/>
          </a:xfrm>
          <a:prstGeom prst="rect">
            <a:avLst/>
          </a:prstGeom>
        </p:spPr>
        <p:txBody>
          <a:bodyPr vert="horz" lIns="83521" tIns="41761" rIns="83521" bIns="41761" rtlCol="0" anchor="b"/>
          <a:lstStyle>
            <a:lvl1pPr algn="l">
              <a:defRPr sz="1100"/>
            </a:lvl1pPr>
          </a:lstStyle>
          <a:p>
            <a:endParaRPr lang="en-US"/>
          </a:p>
        </p:txBody>
      </p:sp>
      <p:sp>
        <p:nvSpPr>
          <p:cNvPr id="7" name="Slide Number Placeholder 6"/>
          <p:cNvSpPr>
            <a:spLocks noGrp="1"/>
          </p:cNvSpPr>
          <p:nvPr>
            <p:ph type="sldNum" sz="quarter" idx="5"/>
          </p:nvPr>
        </p:nvSpPr>
        <p:spPr>
          <a:xfrm>
            <a:off x="3850112" y="9428538"/>
            <a:ext cx="2946136" cy="498100"/>
          </a:xfrm>
          <a:prstGeom prst="rect">
            <a:avLst/>
          </a:prstGeom>
        </p:spPr>
        <p:txBody>
          <a:bodyPr vert="horz" lIns="83521" tIns="41761" rIns="83521" bIns="41761" rtlCol="0" anchor="b"/>
          <a:lstStyle>
            <a:lvl1pPr algn="r">
              <a:defRPr sz="1100"/>
            </a:lvl1pPr>
          </a:lstStyle>
          <a:p>
            <a:fld id="{B1E19445-D045-E442-AAA2-02AC7644DE88}" type="slidenum">
              <a:rPr lang="en-US" smtClean="0"/>
              <a:t>‹#›</a:t>
            </a:fld>
            <a:endParaRPr lang="en-US"/>
          </a:p>
        </p:txBody>
      </p:sp>
    </p:spTree>
    <p:extLst>
      <p:ext uri="{BB962C8B-B14F-4D97-AF65-F5344CB8AC3E}">
        <p14:creationId xmlns:p14="http://schemas.microsoft.com/office/powerpoint/2010/main" val="2600968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430887"/>
          </a:xfrm>
          <a:prstGeom prst="rect">
            <a:avLst/>
          </a:prstGeom>
        </p:spPr>
        <p:txBody>
          <a:bodyPr wrap="square" lIns="0" tIns="0" rIns="0" bIns="0">
            <a:spAutoFit/>
          </a:bodyPr>
          <a:lstStyle>
            <a:lvl1pPr>
              <a:defRPr sz="2800" b="1" i="0">
                <a:solidFill>
                  <a:srgbClr val="0070C0"/>
                </a:solidFill>
                <a:latin typeface="Gill Sans Nova Book"/>
                <a:cs typeface="Gill Sans Nova Book"/>
              </a:defRPr>
            </a:lvl1pPr>
          </a:lstStyle>
          <a:p>
            <a:pPr rtl="0"/>
            <a:endParaRPr dirty="0"/>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b="0" i="0">
                <a:solidFill>
                  <a:schemeClr val="tx1"/>
                </a:solidFill>
              </a:defRPr>
            </a:lvl1pPr>
          </a:lstStyle>
          <a:p>
            <a:endParaRPr/>
          </a:p>
        </p:txBody>
      </p:sp>
      <p:sp>
        <p:nvSpPr>
          <p:cNvPr id="6" name="Holder 6"/>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pic>
        <p:nvPicPr>
          <p:cNvPr id="15" name="object 73">
            <a:extLst>
              <a:ext uri="{FF2B5EF4-FFF2-40B4-BE49-F238E27FC236}">
                <a16:creationId xmlns:a16="http://schemas.microsoft.com/office/drawing/2014/main" id="{E953E023-F442-FDA0-4D38-EA97DE12497B}"/>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1372679" y="9988518"/>
            <a:ext cx="986842" cy="272959"/>
          </a:xfrm>
          <a:prstGeom prst="rect">
            <a:avLst/>
          </a:prstGeom>
        </p:spPr>
      </p:pic>
      <p:sp>
        <p:nvSpPr>
          <p:cNvPr id="17" name="object 78">
            <a:extLst>
              <a:ext uri="{FF2B5EF4-FFF2-40B4-BE49-F238E27FC236}">
                <a16:creationId xmlns:a16="http://schemas.microsoft.com/office/drawing/2014/main" id="{E387DE3F-3016-51B8-2BA3-498DD803FC5F}"/>
              </a:ext>
            </a:extLst>
          </p:cNvPr>
          <p:cNvSpPr txBox="1">
            <a:spLocks/>
          </p:cNvSpPr>
          <p:nvPr userDrawn="1"/>
        </p:nvSpPr>
        <p:spPr>
          <a:xfrm>
            <a:off x="1067300" y="10060162"/>
            <a:ext cx="271144" cy="103504"/>
          </a:xfrm>
          <a:prstGeom prst="rect">
            <a:avLst/>
          </a:prstGeom>
        </p:spPr>
        <p:txBody>
          <a:bodyPr vert="horz" wrap="square" lIns="0" tIns="10795" rIns="0" bIns="0" rtlCol="0">
            <a:spAutoFit/>
          </a:bodyPr>
          <a:lstStyle>
            <a:defPPr>
              <a:defRPr kern="0"/>
            </a:defPPr>
            <a:lvl1pPr>
              <a:defRPr sz="500" b="0" i="0">
                <a:solidFill>
                  <a:schemeClr val="bg1"/>
                </a:solidFill>
                <a:latin typeface="GillSansNova-Book"/>
                <a:cs typeface="GillSansNova-Book"/>
              </a:defRPr>
            </a:lvl1pPr>
          </a:lstStyle>
          <a:p>
            <a:pPr marL="12700">
              <a:spcBef>
                <a:spcPts val="85"/>
              </a:spcBef>
            </a:pPr>
            <a:r>
              <a:rPr lang="en-GB" spc="-10" dirty="0"/>
              <a:t>PART</a:t>
            </a:r>
            <a:r>
              <a:rPr lang="en-GB" spc="-5" dirty="0"/>
              <a:t> </a:t>
            </a:r>
            <a:r>
              <a:rPr lang="en-GB" spc="-25" dirty="0"/>
              <a:t>OF</a:t>
            </a:r>
          </a:p>
        </p:txBody>
      </p:sp>
      <p:pic>
        <p:nvPicPr>
          <p:cNvPr id="18" name="Picture 17" descr="Background pattern&#10;&#10;Description automatically generated">
            <a:extLst>
              <a:ext uri="{FF2B5EF4-FFF2-40B4-BE49-F238E27FC236}">
                <a16:creationId xmlns:a16="http://schemas.microsoft.com/office/drawing/2014/main" id="{9C63CB22-C9A4-DE49-75AC-EA8D07CAF2F8}"/>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12" y="4333061"/>
            <a:ext cx="810616" cy="635883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067300" y="988931"/>
            <a:ext cx="4610735" cy="430887"/>
          </a:xfrm>
          <a:prstGeom prst="rect">
            <a:avLst/>
          </a:prstGeom>
        </p:spPr>
        <p:txBody>
          <a:bodyPr lIns="0" tIns="0" rIns="0" bIns="0"/>
          <a:lstStyle>
            <a:lvl1pPr>
              <a:defRPr sz="2800" b="1" i="0">
                <a:solidFill>
                  <a:srgbClr val="0070C0"/>
                </a:solidFill>
                <a:latin typeface="Gill Sans Nova Book"/>
                <a:cs typeface="Gill Sans Nova Book"/>
              </a:defRPr>
            </a:lvl1pPr>
          </a:lstStyle>
          <a:p>
            <a:endParaRPr dirty="0"/>
          </a:p>
        </p:txBody>
      </p:sp>
      <p:sp>
        <p:nvSpPr>
          <p:cNvPr id="3" name="Holder 3"/>
          <p:cNvSpPr>
            <a:spLocks noGrp="1"/>
          </p:cNvSpPr>
          <p:nvPr>
            <p:ph type="body" idx="1"/>
          </p:nvPr>
        </p:nvSpPr>
        <p:spPr>
          <a:xfrm>
            <a:off x="1041900" y="2817003"/>
            <a:ext cx="5692775" cy="5143500"/>
          </a:xfrm>
          <a:prstGeom prst="rect">
            <a:avLst/>
          </a:prstGeom>
        </p:spPr>
        <p:txBody>
          <a:bodyPr lIns="0" tIns="0" rIns="0" bIns="0"/>
          <a:lstStyle>
            <a:lvl1pPr>
              <a:defRPr b="0" i="0">
                <a:solidFill>
                  <a:schemeClr val="tx1"/>
                </a:solidFill>
              </a:defRPr>
            </a:lvl1pPr>
          </a:lstStyle>
          <a:p>
            <a:endParaRPr/>
          </a:p>
        </p:txBody>
      </p:sp>
      <p:sp>
        <p:nvSpPr>
          <p:cNvPr id="6" name="Holder 6"/>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pic>
        <p:nvPicPr>
          <p:cNvPr id="7" name="Picture 6" descr="Background pattern&#10;&#10;Description automatically generated">
            <a:extLst>
              <a:ext uri="{FF2B5EF4-FFF2-40B4-BE49-F238E27FC236}">
                <a16:creationId xmlns:a16="http://schemas.microsoft.com/office/drawing/2014/main" id="{E570C0E9-CCD3-8CAE-B743-3DFE9229727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612" y="4333061"/>
            <a:ext cx="810616" cy="6358832"/>
          </a:xfrm>
          <a:prstGeom prst="rect">
            <a:avLst/>
          </a:prstGeom>
        </p:spPr>
      </p:pic>
      <p:pic>
        <p:nvPicPr>
          <p:cNvPr id="8" name="object 73">
            <a:extLst>
              <a:ext uri="{FF2B5EF4-FFF2-40B4-BE49-F238E27FC236}">
                <a16:creationId xmlns:a16="http://schemas.microsoft.com/office/drawing/2014/main" id="{DC45C222-1C3B-8BC7-D167-E25A0DA86E74}"/>
              </a:ext>
            </a:extLst>
          </p:cNvPr>
          <p:cNvPicPr/>
          <p:nvPr userDrawn="1"/>
        </p:nvPicPr>
        <p:blipFill>
          <a:blip r:embed="rId3" cstate="screen">
            <a:extLst>
              <a:ext uri="{28A0092B-C50C-407E-A947-70E740481C1C}">
                <a14:useLocalDpi xmlns:a14="http://schemas.microsoft.com/office/drawing/2010/main"/>
              </a:ext>
            </a:extLst>
          </a:blip>
          <a:stretch>
            <a:fillRect/>
          </a:stretch>
        </p:blipFill>
        <p:spPr>
          <a:xfrm>
            <a:off x="1372679" y="9988518"/>
            <a:ext cx="986842" cy="272959"/>
          </a:xfrm>
          <a:prstGeom prst="rect">
            <a:avLst/>
          </a:prstGeom>
        </p:spPr>
      </p:pic>
      <p:sp>
        <p:nvSpPr>
          <p:cNvPr id="9" name="object 78">
            <a:extLst>
              <a:ext uri="{FF2B5EF4-FFF2-40B4-BE49-F238E27FC236}">
                <a16:creationId xmlns:a16="http://schemas.microsoft.com/office/drawing/2014/main" id="{0786EF12-C911-516D-DC78-2BF5A3AF7E96}"/>
              </a:ext>
            </a:extLst>
          </p:cNvPr>
          <p:cNvSpPr txBox="1">
            <a:spLocks/>
          </p:cNvSpPr>
          <p:nvPr userDrawn="1"/>
        </p:nvSpPr>
        <p:spPr>
          <a:xfrm>
            <a:off x="1067300" y="10060162"/>
            <a:ext cx="271144" cy="103504"/>
          </a:xfrm>
          <a:prstGeom prst="rect">
            <a:avLst/>
          </a:prstGeom>
        </p:spPr>
        <p:txBody>
          <a:bodyPr vert="horz" wrap="square" lIns="0" tIns="10795" rIns="0" bIns="0" rtlCol="0">
            <a:spAutoFit/>
          </a:bodyPr>
          <a:lstStyle>
            <a:defPPr>
              <a:defRPr kern="0"/>
            </a:defPPr>
            <a:lvl1pPr>
              <a:defRPr sz="500" b="0" i="0">
                <a:solidFill>
                  <a:schemeClr val="bg1"/>
                </a:solidFill>
                <a:latin typeface="GillSansNova-Book"/>
                <a:cs typeface="GillSansNova-Book"/>
              </a:defRPr>
            </a:lvl1pPr>
          </a:lstStyle>
          <a:p>
            <a:pPr marL="12700">
              <a:spcBef>
                <a:spcPts val="85"/>
              </a:spcBef>
            </a:pPr>
            <a:r>
              <a:rPr lang="en-GB" spc="-10" dirty="0"/>
              <a:t>PART</a:t>
            </a:r>
            <a:r>
              <a:rPr lang="en-GB" spc="-5" dirty="0"/>
              <a:t> </a:t>
            </a:r>
            <a:r>
              <a:rPr lang="en-GB" spc="-25" dirty="0"/>
              <a:t>OF</a:t>
            </a:r>
          </a:p>
        </p:txBody>
      </p:sp>
    </p:spTree>
  </p:cSld>
  <p:clrMapOvr>
    <a:masterClrMapping/>
  </p:clrMapOvr>
  <p:extLst>
    <p:ext uri="{DCECCB84-F9BA-43D5-87BE-67443E8EF086}">
      <p15:sldGuideLst xmlns:p15="http://schemas.microsoft.com/office/powerpoint/2012/main">
        <p15:guide id="1" orient="horz" pos="3368" userDrawn="1">
          <p15:clr>
            <a:srgbClr val="FBAE40"/>
          </p15:clr>
        </p15:guide>
        <p15:guide id="2" pos="23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067300" y="988931"/>
            <a:ext cx="4610735" cy="807719"/>
          </a:xfrm>
          <a:prstGeom prst="rect">
            <a:avLst/>
          </a:prstGeom>
        </p:spPr>
        <p:txBody>
          <a:bodyPr lIns="0" tIns="0" rIns="0" bIns="0"/>
          <a:lstStyle>
            <a:lvl1pPr>
              <a:defRPr sz="2800" b="1" i="0">
                <a:solidFill>
                  <a:srgbClr val="002B54"/>
                </a:solidFill>
                <a:latin typeface="Gill Sans Nova Book"/>
                <a:cs typeface="Gill Sans Nova Book"/>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1067300" y="10060162"/>
            <a:ext cx="271144" cy="103504"/>
          </a:xfrm>
          <a:prstGeom prst="rect">
            <a:avLst/>
          </a:prstGeom>
        </p:spPr>
        <p:txBody>
          <a:bodyPr lIns="0" tIns="0" rIns="0" bIns="0"/>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6" name="Holder 6"/>
          <p:cNvSpPr>
            <a:spLocks noGrp="1"/>
          </p:cNvSpPr>
          <p:nvPr>
            <p:ph type="dt" sz="half" idx="6"/>
          </p:nvPr>
        </p:nvSpPr>
        <p:spPr>
          <a:xfrm>
            <a:off x="-1931534" y="9628996"/>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5/6/2026</a:t>
            </a:fld>
            <a:endParaRPr lang="en-US"/>
          </a:p>
        </p:txBody>
      </p:sp>
      <p:sp>
        <p:nvSpPr>
          <p:cNvPr id="7" name="Holder 7"/>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067300" y="988931"/>
            <a:ext cx="4610735" cy="807719"/>
          </a:xfrm>
          <a:prstGeom prst="rect">
            <a:avLst/>
          </a:prstGeom>
        </p:spPr>
        <p:txBody>
          <a:bodyPr lIns="0" tIns="0" rIns="0" bIns="0"/>
          <a:lstStyle>
            <a:lvl1pPr>
              <a:defRPr sz="2800" b="1" i="0">
                <a:solidFill>
                  <a:srgbClr val="002B54"/>
                </a:solidFill>
                <a:latin typeface="Gill Sans Nova Book"/>
                <a:cs typeface="Gill Sans Nova Book"/>
              </a:defRPr>
            </a:lvl1pPr>
          </a:lstStyle>
          <a:p>
            <a:endParaRPr/>
          </a:p>
        </p:txBody>
      </p:sp>
      <p:sp>
        <p:nvSpPr>
          <p:cNvPr id="3" name="Holder 3"/>
          <p:cNvSpPr>
            <a:spLocks noGrp="1"/>
          </p:cNvSpPr>
          <p:nvPr>
            <p:ph type="ftr" sz="quarter" idx="5"/>
          </p:nvPr>
        </p:nvSpPr>
        <p:spPr>
          <a:xfrm>
            <a:off x="1067300" y="10060162"/>
            <a:ext cx="271144" cy="103504"/>
          </a:xfrm>
          <a:prstGeom prst="rect">
            <a:avLst/>
          </a:prstGeom>
        </p:spPr>
        <p:txBody>
          <a:bodyPr lIns="0" tIns="0" rIns="0" bIns="0"/>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4" name="Holder 4"/>
          <p:cNvSpPr>
            <a:spLocks noGrp="1"/>
          </p:cNvSpPr>
          <p:nvPr>
            <p:ph type="dt" sz="half" idx="6"/>
          </p:nvPr>
        </p:nvSpPr>
        <p:spPr>
          <a:xfrm>
            <a:off x="-1931534" y="9628996"/>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5/6/2026</a:t>
            </a:fld>
            <a:endParaRPr lang="en-US"/>
          </a:p>
        </p:txBody>
      </p:sp>
      <p:sp>
        <p:nvSpPr>
          <p:cNvPr id="5" name="Holder 5"/>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1067300" y="10060162"/>
            <a:ext cx="271144" cy="103504"/>
          </a:xfrm>
          <a:prstGeom prst="rect">
            <a:avLst/>
          </a:prstGeom>
        </p:spPr>
        <p:txBody>
          <a:bodyPr lIns="0" tIns="0" rIns="0" bIns="0"/>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3" name="Holder 3"/>
          <p:cNvSpPr>
            <a:spLocks noGrp="1"/>
          </p:cNvSpPr>
          <p:nvPr>
            <p:ph type="dt" sz="half" idx="6"/>
          </p:nvPr>
        </p:nvSpPr>
        <p:spPr>
          <a:xfrm>
            <a:off x="-1931534" y="9628996"/>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5/6/2026</a:t>
            </a:fld>
            <a:endParaRPr lang="en-US"/>
          </a:p>
        </p:txBody>
      </p:sp>
      <p:sp>
        <p:nvSpPr>
          <p:cNvPr id="4" name="Holder 4"/>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userDrawn="1"/>
        </p:nvSpPr>
        <p:spPr>
          <a:xfrm>
            <a:off x="287997" y="288010"/>
            <a:ext cx="6984365" cy="9558020"/>
          </a:xfrm>
          <a:custGeom>
            <a:avLst/>
            <a:gdLst/>
            <a:ahLst/>
            <a:cxnLst/>
            <a:rect l="l" t="t" r="r" b="b"/>
            <a:pathLst>
              <a:path w="6984365" h="9558020">
                <a:moveTo>
                  <a:pt x="0" y="9557994"/>
                </a:moveTo>
                <a:lnTo>
                  <a:pt x="6983996" y="9557994"/>
                </a:lnTo>
                <a:lnTo>
                  <a:pt x="6983996" y="0"/>
                </a:lnTo>
                <a:lnTo>
                  <a:pt x="0" y="0"/>
                </a:lnTo>
                <a:lnTo>
                  <a:pt x="0" y="9557994"/>
                </a:lnTo>
                <a:close/>
              </a:path>
            </a:pathLst>
          </a:custGeom>
          <a:solidFill>
            <a:srgbClr val="E6E7E8"/>
          </a:solidFill>
        </p:spPr>
        <p:txBody>
          <a:bodyPr wrap="square" lIns="0" tIns="0" rIns="0" bIns="0" rtlCol="0"/>
          <a:lstStyle/>
          <a:p>
            <a:pPr algn="l" rtl="0"/>
            <a:endParaRPr/>
          </a:p>
        </p:txBody>
      </p:sp>
      <p:sp>
        <p:nvSpPr>
          <p:cNvPr id="17" name="bg object 17"/>
          <p:cNvSpPr/>
          <p:nvPr userDrawn="1"/>
        </p:nvSpPr>
        <p:spPr>
          <a:xfrm>
            <a:off x="287997" y="9846005"/>
            <a:ext cx="6984365" cy="558165"/>
          </a:xfrm>
          <a:custGeom>
            <a:avLst/>
            <a:gdLst/>
            <a:ahLst/>
            <a:cxnLst/>
            <a:rect l="l" t="t" r="r" b="b"/>
            <a:pathLst>
              <a:path w="6984365" h="558165">
                <a:moveTo>
                  <a:pt x="6983996" y="0"/>
                </a:moveTo>
                <a:lnTo>
                  <a:pt x="0" y="0"/>
                </a:lnTo>
                <a:lnTo>
                  <a:pt x="0" y="557999"/>
                </a:lnTo>
                <a:lnTo>
                  <a:pt x="6983996" y="557999"/>
                </a:lnTo>
                <a:lnTo>
                  <a:pt x="6983996" y="0"/>
                </a:lnTo>
                <a:close/>
              </a:path>
            </a:pathLst>
          </a:custGeom>
          <a:solidFill>
            <a:srgbClr val="88292D"/>
          </a:solidFill>
        </p:spPr>
        <p:txBody>
          <a:bodyPr wrap="square" lIns="0" tIns="0" rIns="0" bIns="0" rtlCol="0"/>
          <a:lstStyle/>
          <a:p>
            <a:pPr algn="l" rtl="0"/>
            <a:endParaRPr/>
          </a:p>
        </p:txBody>
      </p:sp>
      <p:sp>
        <p:nvSpPr>
          <p:cNvPr id="2" name="Holder 2"/>
          <p:cNvSpPr>
            <a:spLocks noGrp="1"/>
          </p:cNvSpPr>
          <p:nvPr>
            <p:ph type="title"/>
          </p:nvPr>
        </p:nvSpPr>
        <p:spPr>
          <a:xfrm>
            <a:off x="1067300" y="988931"/>
            <a:ext cx="4610735" cy="430887"/>
          </a:xfrm>
          <a:prstGeom prst="rect">
            <a:avLst/>
          </a:prstGeom>
        </p:spPr>
        <p:txBody>
          <a:bodyPr wrap="square" lIns="0" tIns="0" rIns="0" bIns="0">
            <a:spAutoFit/>
          </a:bodyPr>
          <a:lstStyle>
            <a:lvl1pPr>
              <a:defRPr sz="2800" b="1" i="0">
                <a:solidFill>
                  <a:srgbClr val="002B54"/>
                </a:solidFill>
                <a:latin typeface="Gill Sans Nova Book"/>
                <a:cs typeface="Gill Sans Nova Book"/>
              </a:defRPr>
            </a:lvl1pPr>
          </a:lstStyle>
          <a:p>
            <a:pPr rtl="0"/>
            <a:endParaRPr dirty="0"/>
          </a:p>
        </p:txBody>
      </p:sp>
      <p:sp>
        <p:nvSpPr>
          <p:cNvPr id="3" name="Holder 3"/>
          <p:cNvSpPr>
            <a:spLocks noGrp="1"/>
          </p:cNvSpPr>
          <p:nvPr>
            <p:ph type="body" idx="1"/>
          </p:nvPr>
        </p:nvSpPr>
        <p:spPr>
          <a:xfrm>
            <a:off x="1041900" y="2817003"/>
            <a:ext cx="5692775" cy="5143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1067300" y="10060162"/>
            <a:ext cx="271144" cy="103504"/>
          </a:xfrm>
          <a:prstGeom prst="rect">
            <a:avLst/>
          </a:prstGeom>
        </p:spPr>
        <p:txBody>
          <a:bodyPr wrap="square" lIns="0" tIns="0" rIns="0" bIns="0">
            <a:spAutoFit/>
          </a:bodyPr>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6" name="Holder 6"/>
          <p:cNvSpPr>
            <a:spLocks noGrp="1"/>
          </p:cNvSpPr>
          <p:nvPr>
            <p:ph type="sldNum" sz="quarter" idx="7"/>
          </p:nvPr>
        </p:nvSpPr>
        <p:spPr>
          <a:xfrm>
            <a:off x="6598141" y="10022700"/>
            <a:ext cx="415925" cy="163195"/>
          </a:xfrm>
          <a:prstGeom prst="rect">
            <a:avLst/>
          </a:prstGeom>
        </p:spPr>
        <p:txBody>
          <a:bodyPr wrap="square" lIns="0" tIns="0" rIns="0" bIns="0">
            <a:spAutoFit/>
          </a:bodyPr>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solidFill>
            <a:srgbClr val="0070C0"/>
          </a:solidFill>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7.sv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874A69D8-812A-9529-9AB7-36A2C5BC7EC8}"/>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47" name="object 147"/>
          <p:cNvSpPr txBox="1">
            <a:spLocks noGrp="1"/>
          </p:cNvSpPr>
          <p:nvPr>
            <p:ph type="title"/>
          </p:nvPr>
        </p:nvSpPr>
        <p:spPr>
          <a:xfrm>
            <a:off x="566358" y="7480300"/>
            <a:ext cx="6488492" cy="1490152"/>
          </a:xfrm>
          <a:prstGeom prst="rect">
            <a:avLst/>
          </a:prstGeom>
        </p:spPr>
        <p:txBody>
          <a:bodyPr vert="horz" wrap="square" lIns="0" tIns="12700" rIns="0" bIns="0" rtlCol="0">
            <a:spAutoFit/>
          </a:bodyPr>
          <a:lstStyle/>
          <a:p>
            <a:pPr marL="12700" algn="ctr">
              <a:lnSpc>
                <a:spcPct val="100000"/>
              </a:lnSpc>
              <a:spcBef>
                <a:spcPts val="100"/>
              </a:spcBef>
            </a:pPr>
            <a:r>
              <a:rPr lang="en-GB" sz="4800" spc="-20" dirty="0">
                <a:solidFill>
                  <a:schemeClr val="bg1"/>
                </a:solidFill>
                <a:latin typeface="+mn-lt"/>
              </a:rPr>
              <a:t>Emotional Based </a:t>
            </a:r>
            <a:r>
              <a:rPr lang="en-GB" sz="4800" spc="-20">
                <a:solidFill>
                  <a:schemeClr val="bg1"/>
                </a:solidFill>
                <a:latin typeface="+mn-lt"/>
              </a:rPr>
              <a:t>School Avoidance</a:t>
            </a:r>
            <a:endParaRPr sz="4800" spc="-75" dirty="0">
              <a:solidFill>
                <a:srgbClr val="FF0000"/>
              </a:solidFill>
              <a:latin typeface="+mn-lt"/>
            </a:endParaRPr>
          </a:p>
        </p:txBody>
      </p:sp>
      <p:sp>
        <p:nvSpPr>
          <p:cNvPr id="11" name="Rectangle 10">
            <a:extLst>
              <a:ext uri="{FF2B5EF4-FFF2-40B4-BE49-F238E27FC236}">
                <a16:creationId xmlns:a16="http://schemas.microsoft.com/office/drawing/2014/main" id="{D57E7DF0-E375-CD07-3B7B-A79E36D9E59B}"/>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1039A540-4D20-EDCF-BD32-AE59814A108E}"/>
              </a:ext>
            </a:extLst>
          </p:cNvPr>
          <p:cNvSpPr/>
          <p:nvPr/>
        </p:nvSpPr>
        <p:spPr>
          <a:xfrm>
            <a:off x="1956594" y="4380746"/>
            <a:ext cx="3733800" cy="1600200"/>
          </a:xfrm>
          <a:prstGeom prst="rect">
            <a:avLst/>
          </a:prstGeom>
          <a:solidFill>
            <a:schemeClr val="bg1"/>
          </a:solidFill>
          <a:ln w="698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74FD00F9-CA13-EC2C-4096-7EBA6DF1377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9342" y="4584700"/>
            <a:ext cx="2928303" cy="1192292"/>
          </a:xfrm>
          <a:prstGeom prst="rect">
            <a:avLst/>
          </a:prstGeom>
          <a:noFill/>
          <a:ln>
            <a:noFill/>
          </a:ln>
        </p:spPr>
      </p:pic>
      <p:sp>
        <p:nvSpPr>
          <p:cNvPr id="8" name="object 147">
            <a:extLst>
              <a:ext uri="{FF2B5EF4-FFF2-40B4-BE49-F238E27FC236}">
                <a16:creationId xmlns:a16="http://schemas.microsoft.com/office/drawing/2014/main" id="{69858C80-7384-725D-72A8-3C283371D36D}"/>
              </a:ext>
            </a:extLst>
          </p:cNvPr>
          <p:cNvSpPr txBox="1">
            <a:spLocks/>
          </p:cNvSpPr>
          <p:nvPr/>
        </p:nvSpPr>
        <p:spPr>
          <a:xfrm>
            <a:off x="567945" y="7641897"/>
            <a:ext cx="6488492" cy="1182375"/>
          </a:xfrm>
          <a:prstGeom prst="rect">
            <a:avLst/>
          </a:prstGeom>
          <a:solidFill>
            <a:srgbClr val="0070C0"/>
          </a:solidFill>
        </p:spPr>
        <p:txBody>
          <a:bodyPr vert="horz" wrap="square" lIns="0" tIns="12700" rIns="0" bIns="0" rtlCol="0">
            <a:spAutoFit/>
          </a:bodyPr>
          <a:lstStyle>
            <a:lvl1pPr>
              <a:defRPr sz="2800" b="1" i="0">
                <a:solidFill>
                  <a:srgbClr val="0070C0"/>
                </a:solidFill>
                <a:latin typeface="Gill Sans Nova Book"/>
                <a:ea typeface="+mj-ea"/>
                <a:cs typeface="Gill Sans Nova Book"/>
              </a:defRPr>
            </a:lvl1pPr>
          </a:lstStyle>
          <a:p>
            <a:pPr marL="12700" algn="ctr">
              <a:spcBef>
                <a:spcPts val="100"/>
              </a:spcBef>
            </a:pPr>
            <a:r>
              <a:rPr lang="en-GB" sz="4800" spc="-20" dirty="0">
                <a:solidFill>
                  <a:schemeClr val="bg1"/>
                </a:solidFill>
                <a:latin typeface="+mn-lt"/>
              </a:rPr>
              <a:t>Attendance &amp; Punctuality </a:t>
            </a:r>
            <a:br>
              <a:rPr lang="en-GB" sz="4800" spc="-20" dirty="0">
                <a:solidFill>
                  <a:schemeClr val="bg1"/>
                </a:solidFill>
                <a:latin typeface="+mn-lt"/>
              </a:rPr>
            </a:br>
            <a:r>
              <a:rPr lang="en-GB" spc="-20" dirty="0">
                <a:solidFill>
                  <a:schemeClr val="bg1"/>
                </a:solidFill>
                <a:latin typeface="+mn-lt"/>
              </a:rPr>
              <a:t>Information for Families</a:t>
            </a:r>
            <a:endParaRPr lang="en-GB" sz="4800" spc="-75" dirty="0">
              <a:solidFill>
                <a:schemeClr val="bg1"/>
              </a:solidFill>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13760CD-5EA4-E511-F46B-17799E551167}"/>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AF512C32-193E-BB37-BB9A-317F68319068}"/>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47" name="object 147">
            <a:extLst>
              <a:ext uri="{FF2B5EF4-FFF2-40B4-BE49-F238E27FC236}">
                <a16:creationId xmlns:a16="http://schemas.microsoft.com/office/drawing/2014/main" id="{525A8F5E-1D7E-A381-4F93-B659389BBE48}"/>
              </a:ext>
            </a:extLst>
          </p:cNvPr>
          <p:cNvSpPr txBox="1">
            <a:spLocks noGrp="1"/>
          </p:cNvSpPr>
          <p:nvPr>
            <p:ph type="title"/>
          </p:nvPr>
        </p:nvSpPr>
        <p:spPr>
          <a:xfrm>
            <a:off x="654050" y="1536700"/>
            <a:ext cx="6286500" cy="4321696"/>
          </a:xfrm>
          <a:prstGeom prst="rect">
            <a:avLst/>
          </a:prstGeom>
        </p:spPr>
        <p:txBody>
          <a:bodyPr vert="horz" wrap="square" lIns="0" tIns="12700" rIns="0" bIns="0" rtlCol="0">
            <a:spAutoFit/>
          </a:bodyPr>
          <a:lstStyle/>
          <a:p>
            <a:pPr algn="l"/>
            <a:r>
              <a:rPr lang="en-GB" sz="1400" b="0" dirty="0">
                <a:solidFill>
                  <a:srgbClr val="414E5E"/>
                </a:solidFill>
                <a:latin typeface="Gill Sans MT" panose="020B0502020104020203" pitchFamily="34" charset="0"/>
              </a:rPr>
              <a:t>It is essential that your child attends school as regularly as possible. There is a great deal of research showing that attendance has a huge impact on how well children do in school. Any absence affects the pattern of a child’s education, and regular absence seriously affects their progress. </a:t>
            </a:r>
            <a:br>
              <a:rPr lang="en-GB" sz="1400" b="0" dirty="0">
                <a:solidFill>
                  <a:srgbClr val="414E5E"/>
                </a:solidFill>
                <a:latin typeface="Gill Sans MT" panose="020B0502020104020203" pitchFamily="34" charset="0"/>
              </a:rPr>
            </a:b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Scholars who have time off school often find it difficult to catch up on work they have missed. In addition, post-16 providers and employers always ask us about a </a:t>
            </a:r>
            <a:r>
              <a:rPr lang="en-GB" sz="1400" b="0" dirty="0" err="1">
                <a:solidFill>
                  <a:srgbClr val="414E5E"/>
                </a:solidFill>
                <a:latin typeface="Gill Sans MT" panose="020B0502020104020203" pitchFamily="34" charset="0"/>
              </a:rPr>
              <a:t>scholars’s</a:t>
            </a:r>
            <a:r>
              <a:rPr lang="en-GB" sz="1400" b="0" dirty="0">
                <a:solidFill>
                  <a:srgbClr val="414E5E"/>
                </a:solidFill>
                <a:latin typeface="Gill Sans MT" panose="020B0502020104020203" pitchFamily="34" charset="0"/>
              </a:rPr>
              <a:t> attendance and punctuality.</a:t>
            </a:r>
            <a:br>
              <a:rPr lang="en-GB" sz="1400" b="0" dirty="0">
                <a:solidFill>
                  <a:srgbClr val="414E5E"/>
                </a:solidFill>
                <a:latin typeface="Gill Sans MT" panose="020B0502020104020203" pitchFamily="34" charset="0"/>
              </a:rPr>
            </a:b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We want every scholars to be happy and to enjoy school, feeling safe, secure and cared for. </a:t>
            </a:r>
            <a:br>
              <a:rPr lang="en-GB" sz="1400" b="0" dirty="0">
                <a:solidFill>
                  <a:srgbClr val="414E5E"/>
                </a:solidFill>
                <a:latin typeface="Gill Sans MT" panose="020B0502020104020203" pitchFamily="34" charset="0"/>
              </a:rPr>
            </a:b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We work in partnership with families, scholars and the wider community in order to make this vision a reality. Everything, however, depends on attendance - being in school and in lessons, taking part in learning, getting actively involved. </a:t>
            </a:r>
            <a:br>
              <a:rPr lang="en-GB" sz="1400" b="0" dirty="0">
                <a:solidFill>
                  <a:srgbClr val="414E5E"/>
                </a:solidFill>
                <a:latin typeface="Gill Sans MT" panose="020B0502020104020203" pitchFamily="34" charset="0"/>
              </a:rPr>
            </a:b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We expect all of our Castle Mead Academy scholars to be in school every day unless the reason for absence is unavoidable. </a:t>
            </a:r>
            <a:br>
              <a:rPr lang="en-GB" sz="1400" dirty="0">
                <a:solidFill>
                  <a:srgbClr val="414E5E"/>
                </a:solidFill>
                <a:latin typeface="Gill Sans MT" panose="020B0502020104020203" pitchFamily="34" charset="0"/>
              </a:rPr>
            </a:br>
            <a:br>
              <a:rPr lang="en-GB" sz="1400" b="0" dirty="0">
                <a:solidFill>
                  <a:srgbClr val="414E5E"/>
                </a:solidFill>
                <a:latin typeface="Gill Sans MT" panose="020B0502020104020203" pitchFamily="34" charset="0"/>
              </a:rPr>
            </a:br>
            <a:endParaRPr sz="1400" b="0" spc="-75" dirty="0">
              <a:solidFill>
                <a:srgbClr val="414E5E"/>
              </a:solidFill>
              <a:latin typeface="Gill Sans MT" panose="020B0502020104020203" pitchFamily="34" charset="0"/>
            </a:endParaRPr>
          </a:p>
        </p:txBody>
      </p:sp>
      <p:sp>
        <p:nvSpPr>
          <p:cNvPr id="11" name="Rectangle 10">
            <a:extLst>
              <a:ext uri="{FF2B5EF4-FFF2-40B4-BE49-F238E27FC236}">
                <a16:creationId xmlns:a16="http://schemas.microsoft.com/office/drawing/2014/main" id="{D5C85C07-F17D-141A-BD7F-4FE853194897}"/>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7DBBC6B2-96D5-1507-95C3-AE28220AF680}"/>
              </a:ext>
            </a:extLst>
          </p:cNvPr>
          <p:cNvSpPr txBox="1"/>
          <p:nvPr/>
        </p:nvSpPr>
        <p:spPr>
          <a:xfrm>
            <a:off x="566358" y="877766"/>
            <a:ext cx="6488492" cy="523220"/>
          </a:xfrm>
          <a:prstGeom prst="rect">
            <a:avLst/>
          </a:prstGeom>
          <a:noFill/>
        </p:spPr>
        <p:txBody>
          <a:bodyPr wrap="square">
            <a:spAutoFit/>
          </a:bodyPr>
          <a:lstStyle/>
          <a:p>
            <a:pPr algn="ctr"/>
            <a:r>
              <a:rPr lang="en-GB" sz="2800" b="1" spc="-20" dirty="0">
                <a:solidFill>
                  <a:srgbClr val="414E5E"/>
                </a:solidFill>
                <a:latin typeface="Gill Sans MT" panose="020B0502020104020203" pitchFamily="34" charset="0"/>
              </a:rPr>
              <a:t>Every Day Counts</a:t>
            </a:r>
            <a:endParaRPr lang="en-GB" sz="2800" b="1" dirty="0">
              <a:solidFill>
                <a:srgbClr val="414E5E"/>
              </a:solidFill>
            </a:endParaRPr>
          </a:p>
        </p:txBody>
      </p:sp>
      <p:pic>
        <p:nvPicPr>
          <p:cNvPr id="3" name="Picture 2">
            <a:extLst>
              <a:ext uri="{FF2B5EF4-FFF2-40B4-BE49-F238E27FC236}">
                <a16:creationId xmlns:a16="http://schemas.microsoft.com/office/drawing/2014/main" id="{861A644D-5703-8EF3-5507-D07F523A36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49650" y="5546529"/>
            <a:ext cx="3175000" cy="4300855"/>
          </a:xfrm>
          <a:prstGeom prst="rect">
            <a:avLst/>
          </a:prstGeom>
        </p:spPr>
      </p:pic>
      <p:pic>
        <p:nvPicPr>
          <p:cNvPr id="12" name="Picture 11">
            <a:extLst>
              <a:ext uri="{FF2B5EF4-FFF2-40B4-BE49-F238E27FC236}">
                <a16:creationId xmlns:a16="http://schemas.microsoft.com/office/drawing/2014/main" id="{74DEE070-987A-4E85-C3BB-71BCCC9DFFFC}"/>
              </a:ext>
            </a:extLst>
          </p:cNvPr>
          <p:cNvPicPr>
            <a:picLocks noChangeAspect="1"/>
          </p:cNvPicPr>
          <p:nvPr/>
        </p:nvPicPr>
        <p:blipFill>
          <a:blip r:embed="rId4"/>
          <a:stretch>
            <a:fillRect/>
          </a:stretch>
        </p:blipFill>
        <p:spPr>
          <a:xfrm>
            <a:off x="909637" y="5785371"/>
            <a:ext cx="2273417" cy="3638737"/>
          </a:xfrm>
          <a:prstGeom prst="rect">
            <a:avLst/>
          </a:prstGeom>
        </p:spPr>
      </p:pic>
    </p:spTree>
    <p:extLst>
      <p:ext uri="{BB962C8B-B14F-4D97-AF65-F5344CB8AC3E}">
        <p14:creationId xmlns:p14="http://schemas.microsoft.com/office/powerpoint/2010/main" val="719778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95E0E38-0861-D85C-8A3E-29DEC0CEC8E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9C754B5-A724-2B03-3CDA-62E707521346}"/>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1" name="Rectangle 10">
            <a:extLst>
              <a:ext uri="{FF2B5EF4-FFF2-40B4-BE49-F238E27FC236}">
                <a16:creationId xmlns:a16="http://schemas.microsoft.com/office/drawing/2014/main" id="{7A29587B-066B-6313-219E-EA9549940EE5}"/>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object 147">
            <a:extLst>
              <a:ext uri="{FF2B5EF4-FFF2-40B4-BE49-F238E27FC236}">
                <a16:creationId xmlns:a16="http://schemas.microsoft.com/office/drawing/2014/main" id="{2907552D-D080-CFCB-4327-EFE841D4F32A}"/>
              </a:ext>
            </a:extLst>
          </p:cNvPr>
          <p:cNvSpPr txBox="1">
            <a:spLocks noGrp="1"/>
          </p:cNvSpPr>
          <p:nvPr>
            <p:ph type="title"/>
          </p:nvPr>
        </p:nvSpPr>
        <p:spPr>
          <a:xfrm>
            <a:off x="654050" y="1536700"/>
            <a:ext cx="6286500" cy="2813591"/>
          </a:xfrm>
          <a:prstGeom prst="rect">
            <a:avLst/>
          </a:prstGeom>
        </p:spPr>
        <p:txBody>
          <a:bodyPr vert="horz" wrap="square" lIns="0" tIns="12700" rIns="0" bIns="0" rtlCol="0">
            <a:spAutoFit/>
          </a:bodyPr>
          <a:lstStyle/>
          <a:p>
            <a:r>
              <a:rPr lang="en-GB" sz="1400" b="0" dirty="0">
                <a:solidFill>
                  <a:srgbClr val="414E5E"/>
                </a:solidFill>
                <a:latin typeface="Gill Sans MT" panose="020B0502020104020203" pitchFamily="34" charset="0"/>
              </a:rPr>
              <a:t>The minimum expected level of attendance for every scholar at Castle Mead Academy is 97%. This is equivalent to no more than four days’ absence each school year. </a:t>
            </a:r>
            <a:br>
              <a:rPr lang="en-GB" sz="1400" b="0" dirty="0">
                <a:solidFill>
                  <a:srgbClr val="414E5E"/>
                </a:solidFill>
                <a:latin typeface="Gill Sans MT" panose="020B0502020104020203" pitchFamily="34" charset="0"/>
              </a:rPr>
            </a:b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We will keep all families up to date with their child’s attendance regularly throughout the year, and we get in touch as soon as attendance becomes a cause for concern. </a:t>
            </a:r>
            <a:br>
              <a:rPr lang="en-GB" sz="1400" b="0" dirty="0">
                <a:solidFill>
                  <a:srgbClr val="414E5E"/>
                </a:solidFill>
                <a:latin typeface="Gill Sans MT" panose="020B0502020104020203" pitchFamily="34" charset="0"/>
              </a:rPr>
            </a:b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We show how attendance compares with government expectations. The government considers attendance below 95% to be unsatisfactory. Our minimum target is higher because we know just how important attendance is to progress and achieve.</a:t>
            </a:r>
            <a:br>
              <a:rPr lang="en-GB" sz="1400" b="0" dirty="0">
                <a:solidFill>
                  <a:srgbClr val="414E5E"/>
                </a:solidFill>
                <a:latin typeface="Gill Sans MT" panose="020B0502020104020203" pitchFamily="34" charset="0"/>
              </a:rPr>
            </a:b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You can easily monitor your child’s attendance via MCAS. Please contact us if you need help logging in.</a:t>
            </a:r>
            <a:br>
              <a:rPr lang="en-GB" sz="1400" b="0" dirty="0">
                <a:solidFill>
                  <a:srgbClr val="414E5E"/>
                </a:solidFill>
                <a:latin typeface="Gill Sans MT" panose="020B0502020104020203" pitchFamily="34" charset="0"/>
              </a:rPr>
            </a:br>
            <a:endParaRPr sz="1400" b="0" spc="-75" dirty="0">
              <a:solidFill>
                <a:srgbClr val="414E5E"/>
              </a:solidFill>
              <a:latin typeface="Gill Sans MT" panose="020B0502020104020203" pitchFamily="34" charset="0"/>
            </a:endParaRPr>
          </a:p>
        </p:txBody>
      </p:sp>
      <p:sp>
        <p:nvSpPr>
          <p:cNvPr id="3" name="TextBox 2">
            <a:extLst>
              <a:ext uri="{FF2B5EF4-FFF2-40B4-BE49-F238E27FC236}">
                <a16:creationId xmlns:a16="http://schemas.microsoft.com/office/drawing/2014/main" id="{DE5559B5-3A54-B13D-2B12-354A2C48A736}"/>
              </a:ext>
            </a:extLst>
          </p:cNvPr>
          <p:cNvSpPr txBox="1"/>
          <p:nvPr/>
        </p:nvSpPr>
        <p:spPr>
          <a:xfrm>
            <a:off x="566358" y="877766"/>
            <a:ext cx="6488492" cy="523220"/>
          </a:xfrm>
          <a:prstGeom prst="rect">
            <a:avLst/>
          </a:prstGeom>
          <a:noFill/>
        </p:spPr>
        <p:txBody>
          <a:bodyPr wrap="square">
            <a:spAutoFit/>
          </a:bodyPr>
          <a:lstStyle/>
          <a:p>
            <a:pPr algn="ctr"/>
            <a:r>
              <a:rPr lang="en-GB" sz="2800" b="1" spc="-20" dirty="0">
                <a:solidFill>
                  <a:srgbClr val="414E5E"/>
                </a:solidFill>
                <a:latin typeface="Gill Sans MT" panose="020B0502020104020203" pitchFamily="34" charset="0"/>
              </a:rPr>
              <a:t>Your Child’s Attendance</a:t>
            </a:r>
            <a:endParaRPr lang="en-GB" sz="2800" b="1" dirty="0">
              <a:solidFill>
                <a:srgbClr val="414E5E"/>
              </a:solidFill>
            </a:endParaRPr>
          </a:p>
        </p:txBody>
      </p:sp>
      <p:sp>
        <p:nvSpPr>
          <p:cNvPr id="7" name="TextBox 6">
            <a:extLst>
              <a:ext uri="{FF2B5EF4-FFF2-40B4-BE49-F238E27FC236}">
                <a16:creationId xmlns:a16="http://schemas.microsoft.com/office/drawing/2014/main" id="{BCA0A367-CC67-7E1E-10B5-77D7B7EB9964}"/>
              </a:ext>
            </a:extLst>
          </p:cNvPr>
          <p:cNvSpPr txBox="1"/>
          <p:nvPr/>
        </p:nvSpPr>
        <p:spPr>
          <a:xfrm>
            <a:off x="1334104" y="4145801"/>
            <a:ext cx="4953000" cy="923330"/>
          </a:xfrm>
          <a:prstGeom prst="rect">
            <a:avLst/>
          </a:prstGeom>
          <a:noFill/>
        </p:spPr>
        <p:txBody>
          <a:bodyPr wrap="square" rtlCol="0">
            <a:spAutoFit/>
          </a:bodyPr>
          <a:lstStyle/>
          <a:p>
            <a:r>
              <a:rPr lang="en-GB" sz="1800" b="1" dirty="0">
                <a:solidFill>
                  <a:srgbClr val="0070C0"/>
                </a:solidFill>
              </a:rPr>
              <a:t>Our minimum attendance target is 97% and we want every scholar to aim for 100%.</a:t>
            </a:r>
            <a:endParaRPr lang="en-GB" sz="1800" dirty="0">
              <a:solidFill>
                <a:srgbClr val="0070C0"/>
              </a:solidFill>
            </a:endParaRPr>
          </a:p>
          <a:p>
            <a:endParaRPr lang="en-GB" dirty="0"/>
          </a:p>
        </p:txBody>
      </p:sp>
      <p:sp>
        <p:nvSpPr>
          <p:cNvPr id="8" name="Text Box 2">
            <a:extLst>
              <a:ext uri="{FF2B5EF4-FFF2-40B4-BE49-F238E27FC236}">
                <a16:creationId xmlns:a16="http://schemas.microsoft.com/office/drawing/2014/main" id="{B122C9D9-6BC2-1FF9-43FB-B8BC3271E155}"/>
              </a:ext>
            </a:extLst>
          </p:cNvPr>
          <p:cNvSpPr txBox="1">
            <a:spLocks noChangeArrowheads="1"/>
          </p:cNvSpPr>
          <p:nvPr/>
        </p:nvSpPr>
        <p:spPr bwMode="auto">
          <a:xfrm>
            <a:off x="1035050" y="6472766"/>
            <a:ext cx="1287780" cy="315023"/>
          </a:xfrm>
          <a:prstGeom prst="rect">
            <a:avLst/>
          </a:prstGeom>
          <a:solidFill>
            <a:srgbClr val="92D050"/>
          </a:solidFill>
          <a:ln w="38100">
            <a:solidFill>
              <a:srgbClr val="92D050"/>
            </a:solidFill>
            <a:miter lim="800000"/>
            <a:headEnd/>
            <a:tailEnd/>
          </a:ln>
        </p:spPr>
        <p:txBody>
          <a:bodyPr rot="0" vert="horz" wrap="square" lIns="91440" tIns="45720" rIns="91440" bIns="45720" anchor="t" anchorCtr="0">
            <a:spAutoFit/>
          </a:bodyPr>
          <a:lstStyle/>
          <a:p>
            <a:pPr algn="ctr">
              <a:lnSpc>
                <a:spcPct val="107000"/>
              </a:lnSpc>
              <a:spcAft>
                <a:spcPts val="800"/>
              </a:spcAft>
              <a:buNone/>
            </a:pPr>
            <a:r>
              <a:rPr lang="en-GB" sz="14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STAGE 1</a:t>
            </a:r>
            <a:endParaRPr lang="en-GB" sz="11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 Box 2">
            <a:extLst>
              <a:ext uri="{FF2B5EF4-FFF2-40B4-BE49-F238E27FC236}">
                <a16:creationId xmlns:a16="http://schemas.microsoft.com/office/drawing/2014/main" id="{BC2359ED-6872-F421-A6D2-B0CB67D919DC}"/>
              </a:ext>
            </a:extLst>
          </p:cNvPr>
          <p:cNvSpPr txBox="1">
            <a:spLocks noChangeArrowheads="1"/>
          </p:cNvSpPr>
          <p:nvPr/>
        </p:nvSpPr>
        <p:spPr bwMode="auto">
          <a:xfrm>
            <a:off x="859790" y="7159152"/>
            <a:ext cx="1623060" cy="1387948"/>
          </a:xfrm>
          <a:prstGeom prst="rect">
            <a:avLst/>
          </a:prstGeom>
          <a:solidFill>
            <a:srgbClr val="FFFFFF"/>
          </a:solidFill>
          <a:ln w="38100">
            <a:solidFill>
              <a:srgbClr val="92D050"/>
            </a:solidFill>
            <a:miter lim="800000"/>
            <a:headEnd/>
            <a:tailEnd/>
          </a:ln>
        </p:spPr>
        <p:txBody>
          <a:bodyPr rot="0" vert="horz" wrap="square" lIns="91440" tIns="45720" rIns="91440" bIns="45720" anchor="t" anchorCtr="0">
            <a:noAutofit/>
          </a:bodyPr>
          <a:lstStyle/>
          <a:p>
            <a:pPr>
              <a:lnSpc>
                <a:spcPct val="107000"/>
              </a:lnSpc>
              <a:spcAft>
                <a:spcPts val="800"/>
              </a:spcAft>
              <a:buNone/>
            </a:pPr>
            <a:r>
              <a:rPr lang="en-GB"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We will text, telephone or visit your home on the first day of absence if we have not heard from you.</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0" name="Text Box 2">
            <a:extLst>
              <a:ext uri="{FF2B5EF4-FFF2-40B4-BE49-F238E27FC236}">
                <a16:creationId xmlns:a16="http://schemas.microsoft.com/office/drawing/2014/main" id="{AFB61747-BC9A-C568-ECCE-3B5AAB3E718B}"/>
              </a:ext>
            </a:extLst>
          </p:cNvPr>
          <p:cNvSpPr txBox="1">
            <a:spLocks noChangeArrowheads="1"/>
          </p:cNvSpPr>
          <p:nvPr/>
        </p:nvSpPr>
        <p:spPr bwMode="auto">
          <a:xfrm>
            <a:off x="2863850" y="6472767"/>
            <a:ext cx="1287780" cy="315023"/>
          </a:xfrm>
          <a:prstGeom prst="rect">
            <a:avLst/>
          </a:prstGeom>
          <a:solidFill>
            <a:srgbClr val="FFC000"/>
          </a:solidFill>
          <a:ln w="38100">
            <a:solidFill>
              <a:srgbClr val="FFC000"/>
            </a:solidFill>
            <a:miter lim="800000"/>
            <a:headEnd/>
            <a:tailEnd/>
          </a:ln>
        </p:spPr>
        <p:txBody>
          <a:bodyPr rot="0" vert="horz" wrap="square" lIns="91440" tIns="45720" rIns="91440" bIns="45720" anchor="t" anchorCtr="0">
            <a:spAutoFit/>
          </a:bodyPr>
          <a:lstStyle/>
          <a:p>
            <a:pPr algn="ctr">
              <a:lnSpc>
                <a:spcPct val="107000"/>
              </a:lnSpc>
              <a:spcAft>
                <a:spcPts val="800"/>
              </a:spcAft>
              <a:buNone/>
            </a:pPr>
            <a:r>
              <a:rPr lang="en-GB" sz="14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STAGE 2</a:t>
            </a:r>
            <a:endParaRPr lang="en-GB" sz="11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2" name="Text Box 2">
            <a:extLst>
              <a:ext uri="{FF2B5EF4-FFF2-40B4-BE49-F238E27FC236}">
                <a16:creationId xmlns:a16="http://schemas.microsoft.com/office/drawing/2014/main" id="{7328A64F-439D-7F9F-ED8D-450609F429BB}"/>
              </a:ext>
            </a:extLst>
          </p:cNvPr>
          <p:cNvSpPr txBox="1">
            <a:spLocks noChangeArrowheads="1"/>
          </p:cNvSpPr>
          <p:nvPr/>
        </p:nvSpPr>
        <p:spPr bwMode="auto">
          <a:xfrm>
            <a:off x="2635250" y="7144824"/>
            <a:ext cx="1817370" cy="2240476"/>
          </a:xfrm>
          <a:prstGeom prst="rect">
            <a:avLst/>
          </a:prstGeom>
          <a:solidFill>
            <a:srgbClr val="FFFFFF"/>
          </a:solidFill>
          <a:ln w="38100">
            <a:solidFill>
              <a:srgbClr val="FFC000"/>
            </a:solidFill>
            <a:miter lim="800000"/>
            <a:headEnd/>
            <a:tailEnd/>
          </a:ln>
        </p:spPr>
        <p:txBody>
          <a:bodyPr rot="0" vert="horz" wrap="square" lIns="91440" tIns="45720" rIns="91440" bIns="45720" anchor="t" anchorCtr="0">
            <a:noAutofit/>
          </a:bodyPr>
          <a:lstStyle/>
          <a:p>
            <a:pPr>
              <a:lnSpc>
                <a:spcPct val="107000"/>
              </a:lnSpc>
              <a:spcAft>
                <a:spcPts val="800"/>
              </a:spcAft>
              <a:buNone/>
            </a:pPr>
            <a:r>
              <a:rPr lang="en-GB"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If your child’s absences are increasing and we are not aware of a good reason for this, we will invite you into school to meet with your child’s Year Team and/or a school attendance officer. Support will be provided and monitored to work together.</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3" name="Text Box 2">
            <a:extLst>
              <a:ext uri="{FF2B5EF4-FFF2-40B4-BE49-F238E27FC236}">
                <a16:creationId xmlns:a16="http://schemas.microsoft.com/office/drawing/2014/main" id="{206CBDCA-E9E2-898A-9E00-581F038C00C4}"/>
              </a:ext>
            </a:extLst>
          </p:cNvPr>
          <p:cNvSpPr txBox="1">
            <a:spLocks noChangeArrowheads="1"/>
          </p:cNvSpPr>
          <p:nvPr/>
        </p:nvSpPr>
        <p:spPr bwMode="auto">
          <a:xfrm>
            <a:off x="5081270" y="6472766"/>
            <a:ext cx="1287780" cy="315023"/>
          </a:xfrm>
          <a:prstGeom prst="rect">
            <a:avLst/>
          </a:prstGeom>
          <a:solidFill>
            <a:srgbClr val="FF0000"/>
          </a:solidFill>
          <a:ln w="38100">
            <a:solidFill>
              <a:srgbClr val="FF0000"/>
            </a:solidFill>
            <a:miter lim="800000"/>
            <a:headEnd/>
            <a:tailEnd/>
          </a:ln>
        </p:spPr>
        <p:txBody>
          <a:bodyPr rot="0" vert="horz" wrap="square" lIns="91440" tIns="45720" rIns="91440" bIns="45720" anchor="t" anchorCtr="0">
            <a:spAutoFit/>
          </a:bodyPr>
          <a:lstStyle/>
          <a:p>
            <a:pPr algn="ctr">
              <a:lnSpc>
                <a:spcPct val="107000"/>
              </a:lnSpc>
              <a:spcAft>
                <a:spcPts val="800"/>
              </a:spcAft>
              <a:buNone/>
            </a:pPr>
            <a:r>
              <a:rPr lang="en-GB" sz="14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STAGE 3</a:t>
            </a:r>
            <a:endParaRPr lang="en-GB" sz="11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4" name="Text Box 2">
            <a:extLst>
              <a:ext uri="{FF2B5EF4-FFF2-40B4-BE49-F238E27FC236}">
                <a16:creationId xmlns:a16="http://schemas.microsoft.com/office/drawing/2014/main" id="{AF3B2A18-2163-22ED-5C71-E35C5F76EFB6}"/>
              </a:ext>
            </a:extLst>
          </p:cNvPr>
          <p:cNvSpPr txBox="1">
            <a:spLocks noChangeArrowheads="1"/>
          </p:cNvSpPr>
          <p:nvPr/>
        </p:nvSpPr>
        <p:spPr bwMode="auto">
          <a:xfrm>
            <a:off x="4616450" y="7144824"/>
            <a:ext cx="2038350" cy="2670810"/>
          </a:xfrm>
          <a:prstGeom prst="rect">
            <a:avLst/>
          </a:prstGeom>
          <a:solidFill>
            <a:srgbClr val="FFFFFF"/>
          </a:solidFill>
          <a:ln w="38100">
            <a:solidFill>
              <a:srgbClr val="FF0000"/>
            </a:solidFill>
            <a:miter lim="800000"/>
            <a:headEnd/>
            <a:tailEnd/>
          </a:ln>
        </p:spPr>
        <p:txBody>
          <a:bodyPr rot="0" vert="horz" wrap="square" lIns="91440" tIns="45720" rIns="91440" bIns="45720" anchor="t" anchorCtr="0">
            <a:noAutofit/>
          </a:bodyPr>
          <a:lstStyle/>
          <a:p>
            <a:pPr>
              <a:lnSpc>
                <a:spcPct val="107000"/>
              </a:lnSpc>
              <a:spcAft>
                <a:spcPts val="800"/>
              </a:spcAft>
              <a:buNone/>
            </a:pPr>
            <a:r>
              <a:rPr lang="en-GB"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If absence persists after all support provided, we may make a referral to the local authority.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en-GB"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If all other ways of trying to improve attendance have failed and unauthorised absence persists, the Local Authority may then proceed with the new fixed penalty notices. Please ensure you read the new guidance provided.</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Rectangle 15">
            <a:extLst>
              <a:ext uri="{FF2B5EF4-FFF2-40B4-BE49-F238E27FC236}">
                <a16:creationId xmlns:a16="http://schemas.microsoft.com/office/drawing/2014/main" id="{625C0B05-5C44-4145-1A8B-BC2FF56D4C1C}"/>
              </a:ext>
            </a:extLst>
          </p:cNvPr>
          <p:cNvSpPr/>
          <p:nvPr/>
        </p:nvSpPr>
        <p:spPr>
          <a:xfrm>
            <a:off x="730250" y="5659118"/>
            <a:ext cx="6134100" cy="4259581"/>
          </a:xfrm>
          <a:prstGeom prst="rect">
            <a:avLst/>
          </a:prstGeom>
          <a:noFill/>
          <a:ln w="508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F0FA2BED-DE71-4159-A57C-9A5E7420443D}"/>
              </a:ext>
            </a:extLst>
          </p:cNvPr>
          <p:cNvSpPr/>
          <p:nvPr/>
        </p:nvSpPr>
        <p:spPr>
          <a:xfrm>
            <a:off x="2751455" y="5346700"/>
            <a:ext cx="1864995" cy="6858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ATTENDANCE</a:t>
            </a:r>
          </a:p>
          <a:p>
            <a:pPr algn="ctr"/>
            <a:r>
              <a:rPr lang="en-GB" b="1" dirty="0"/>
              <a:t>THE STAGES</a:t>
            </a:r>
          </a:p>
        </p:txBody>
      </p:sp>
    </p:spTree>
    <p:extLst>
      <p:ext uri="{BB962C8B-B14F-4D97-AF65-F5344CB8AC3E}">
        <p14:creationId xmlns:p14="http://schemas.microsoft.com/office/powerpoint/2010/main" val="2531510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ED18624-A94A-2108-CD39-CE58BCAC8F8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247DB23-EF73-C7B2-03F2-65B1D3B97EB1}"/>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1" name="Rectangle 10">
            <a:extLst>
              <a:ext uri="{FF2B5EF4-FFF2-40B4-BE49-F238E27FC236}">
                <a16:creationId xmlns:a16="http://schemas.microsoft.com/office/drawing/2014/main" id="{040FD632-E962-336A-B84A-E003D216BD06}"/>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object 147">
            <a:extLst>
              <a:ext uri="{FF2B5EF4-FFF2-40B4-BE49-F238E27FC236}">
                <a16:creationId xmlns:a16="http://schemas.microsoft.com/office/drawing/2014/main" id="{DBD721F0-86A6-0506-F4BA-E1162B9F98D4}"/>
              </a:ext>
            </a:extLst>
          </p:cNvPr>
          <p:cNvSpPr txBox="1">
            <a:spLocks noGrp="1"/>
          </p:cNvSpPr>
          <p:nvPr>
            <p:ph type="title"/>
          </p:nvPr>
        </p:nvSpPr>
        <p:spPr>
          <a:xfrm>
            <a:off x="654050" y="1536700"/>
            <a:ext cx="6286500" cy="1090042"/>
          </a:xfrm>
          <a:prstGeom prst="rect">
            <a:avLst/>
          </a:prstGeom>
        </p:spPr>
        <p:txBody>
          <a:bodyPr vert="horz" wrap="square" lIns="0" tIns="12700" rIns="0" bIns="0" rtlCol="0">
            <a:spAutoFit/>
          </a:bodyPr>
          <a:lstStyle/>
          <a:p>
            <a:pPr algn="l"/>
            <a:r>
              <a:rPr lang="en-GB" sz="1400" b="0" dirty="0">
                <a:solidFill>
                  <a:srgbClr val="414E5E"/>
                </a:solidFill>
                <a:latin typeface="Gill Sans MT" panose="020B0502020104020203" pitchFamily="34" charset="0"/>
              </a:rPr>
              <a:t>We will do our very best to support you in ensuring that your child attends school regularly. It is important that we work together. We will keep you informed of initiatives that focus on improving attendance. As a family, there are also things that you can do to help get your child into the habit of attending school regularly and on time.</a:t>
            </a:r>
            <a:endParaRPr sz="1400" b="0" spc="-75" dirty="0">
              <a:solidFill>
                <a:srgbClr val="414E5E"/>
              </a:solidFill>
              <a:latin typeface="Gill Sans MT" panose="020B0502020104020203" pitchFamily="34" charset="0"/>
            </a:endParaRPr>
          </a:p>
        </p:txBody>
      </p:sp>
      <p:sp>
        <p:nvSpPr>
          <p:cNvPr id="3" name="TextBox 2">
            <a:extLst>
              <a:ext uri="{FF2B5EF4-FFF2-40B4-BE49-F238E27FC236}">
                <a16:creationId xmlns:a16="http://schemas.microsoft.com/office/drawing/2014/main" id="{5F02F38A-70EB-D0A2-B75D-5EE4ECBCD08C}"/>
              </a:ext>
            </a:extLst>
          </p:cNvPr>
          <p:cNvSpPr txBox="1"/>
          <p:nvPr/>
        </p:nvSpPr>
        <p:spPr>
          <a:xfrm>
            <a:off x="566358" y="877766"/>
            <a:ext cx="6488492" cy="461665"/>
          </a:xfrm>
          <a:prstGeom prst="rect">
            <a:avLst/>
          </a:prstGeom>
          <a:noFill/>
        </p:spPr>
        <p:txBody>
          <a:bodyPr wrap="square">
            <a:spAutoFit/>
          </a:bodyPr>
          <a:lstStyle/>
          <a:p>
            <a:pPr algn="ctr"/>
            <a:r>
              <a:rPr lang="en-GB" sz="2400" b="1" spc="-20" dirty="0">
                <a:solidFill>
                  <a:srgbClr val="414E5E"/>
                </a:solidFill>
                <a:latin typeface="Gill Sans MT" panose="020B0502020104020203" pitchFamily="34" charset="0"/>
              </a:rPr>
              <a:t>Supporting Your Child</a:t>
            </a:r>
            <a:endParaRPr lang="en-GB" sz="2400" b="1" dirty="0">
              <a:solidFill>
                <a:srgbClr val="414E5E"/>
              </a:solidFill>
            </a:endParaRPr>
          </a:p>
        </p:txBody>
      </p:sp>
      <p:sp>
        <p:nvSpPr>
          <p:cNvPr id="24" name="Rectangle: Rounded Corners 23">
            <a:extLst>
              <a:ext uri="{FF2B5EF4-FFF2-40B4-BE49-F238E27FC236}">
                <a16:creationId xmlns:a16="http://schemas.microsoft.com/office/drawing/2014/main" id="{742A8449-484E-A95F-DA26-BD983A8D9F89}"/>
              </a:ext>
            </a:extLst>
          </p:cNvPr>
          <p:cNvSpPr/>
          <p:nvPr/>
        </p:nvSpPr>
        <p:spPr>
          <a:xfrm>
            <a:off x="685990" y="2755900"/>
            <a:ext cx="6254560" cy="523195"/>
          </a:xfrm>
          <a:prstGeom prst="roundRect">
            <a:avLst/>
          </a:prstGeom>
          <a:solidFill>
            <a:srgbClr val="0070C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Gill Sans MT" panose="020B0502020104020203" pitchFamily="34" charset="0"/>
              </a:rPr>
              <a:t>WAYS YOU CAN SUPPORT YOUR CHILD</a:t>
            </a:r>
          </a:p>
        </p:txBody>
      </p:sp>
      <p:sp>
        <p:nvSpPr>
          <p:cNvPr id="25" name="Rectangle 24">
            <a:extLst>
              <a:ext uri="{FF2B5EF4-FFF2-40B4-BE49-F238E27FC236}">
                <a16:creationId xmlns:a16="http://schemas.microsoft.com/office/drawing/2014/main" id="{E2A244FA-8BFB-96B4-FCBB-453B73EB3535}"/>
              </a:ext>
            </a:extLst>
          </p:cNvPr>
          <p:cNvSpPr/>
          <p:nvPr/>
        </p:nvSpPr>
        <p:spPr>
          <a:xfrm>
            <a:off x="501650" y="3624155"/>
            <a:ext cx="775140" cy="1107996"/>
          </a:xfrm>
          <a:prstGeom prst="rect">
            <a:avLst/>
          </a:prstGeom>
          <a:noFill/>
          <a:ln>
            <a:noFill/>
          </a:ln>
        </p:spPr>
        <p:txBody>
          <a:bodyPr wrap="square" lIns="91440" tIns="45720" rIns="91440" bIns="45720">
            <a:spAutoFit/>
          </a:bodyPr>
          <a:lstStyle/>
          <a:p>
            <a:pPr algn="ctr"/>
            <a:r>
              <a:rPr lang="en-US" sz="6600" dirty="0">
                <a:ln w="0">
                  <a:solidFill>
                    <a:srgbClr val="0070C0"/>
                  </a:solidFill>
                </a:ln>
                <a:solidFill>
                  <a:srgbClr val="0070C0"/>
                </a:solidFill>
                <a:effectLst>
                  <a:outerShdw blurRad="38100" dist="25400" dir="5400000" algn="ctr" rotWithShape="0">
                    <a:srgbClr val="6E747A">
                      <a:alpha val="43000"/>
                    </a:srgbClr>
                  </a:outerShdw>
                </a:effectLst>
              </a:rPr>
              <a:t>1</a:t>
            </a:r>
          </a:p>
        </p:txBody>
      </p:sp>
      <p:sp>
        <p:nvSpPr>
          <p:cNvPr id="26" name="Rectangle: Rounded Corners 25">
            <a:extLst>
              <a:ext uri="{FF2B5EF4-FFF2-40B4-BE49-F238E27FC236}">
                <a16:creationId xmlns:a16="http://schemas.microsoft.com/office/drawing/2014/main" id="{E44C0962-E199-B682-E24A-745D4EA658F5}"/>
              </a:ext>
            </a:extLst>
          </p:cNvPr>
          <p:cNvSpPr/>
          <p:nvPr/>
        </p:nvSpPr>
        <p:spPr>
          <a:xfrm>
            <a:off x="1187450" y="3441700"/>
            <a:ext cx="2514600" cy="1444914"/>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en-GB" sz="1100" b="1" dirty="0">
                <a:solidFill>
                  <a:srgbClr val="0070C0"/>
                </a:solidFill>
                <a:latin typeface="Gill Sans MT" panose="020B0502020104020203" pitchFamily="34" charset="0"/>
              </a:rPr>
              <a:t>Talk to your child about the importance of attending the academy.</a:t>
            </a:r>
          </a:p>
          <a:p>
            <a:pPr algn="l"/>
            <a:r>
              <a:rPr lang="en-GB" sz="1100" dirty="0">
                <a:latin typeface="Gill Sans MT" panose="020B0502020104020203" pitchFamily="34" charset="0"/>
              </a:rPr>
              <a:t>Explain the impact that absences has on future life chances but also focus on the things that they enjoy about schoo</a:t>
            </a:r>
            <a:r>
              <a:rPr lang="en-GB" sz="1050" dirty="0">
                <a:latin typeface="Gill Sans MT" panose="020B0502020104020203" pitchFamily="34" charset="0"/>
              </a:rPr>
              <a:t>l</a:t>
            </a:r>
          </a:p>
        </p:txBody>
      </p:sp>
      <p:sp>
        <p:nvSpPr>
          <p:cNvPr id="27" name="Rectangle 26">
            <a:extLst>
              <a:ext uri="{FF2B5EF4-FFF2-40B4-BE49-F238E27FC236}">
                <a16:creationId xmlns:a16="http://schemas.microsoft.com/office/drawing/2014/main" id="{B74F2A4B-E852-5ACE-1B20-5E7C9A3B39D4}"/>
              </a:ext>
            </a:extLst>
          </p:cNvPr>
          <p:cNvSpPr/>
          <p:nvPr/>
        </p:nvSpPr>
        <p:spPr>
          <a:xfrm>
            <a:off x="3572769" y="3603936"/>
            <a:ext cx="1133915" cy="1107996"/>
          </a:xfrm>
          <a:prstGeom prst="rect">
            <a:avLst/>
          </a:prstGeom>
          <a:noFill/>
          <a:ln>
            <a:noFill/>
          </a:ln>
        </p:spPr>
        <p:txBody>
          <a:bodyPr wrap="square" lIns="91440" tIns="45720" rIns="91440" bIns="45720">
            <a:spAutoFit/>
          </a:bodyPr>
          <a:lstStyle/>
          <a:p>
            <a:pPr algn="ctr"/>
            <a:r>
              <a:rPr lang="en-US" sz="6600" b="1" dirty="0">
                <a:ln w="38100">
                  <a:solidFill>
                    <a:srgbClr val="0070C0"/>
                  </a:solidFill>
                  <a:prstDash val="solid"/>
                </a:ln>
                <a:solidFill>
                  <a:srgbClr val="0070C0"/>
                </a:solidFill>
                <a:effectLst>
                  <a:outerShdw blurRad="38100" dist="22860" dir="5400000" algn="tl" rotWithShape="0">
                    <a:srgbClr val="000000">
                      <a:alpha val="30000"/>
                    </a:srgbClr>
                  </a:outerShdw>
                </a:effectLst>
              </a:rPr>
              <a:t>2</a:t>
            </a:r>
          </a:p>
        </p:txBody>
      </p:sp>
      <p:sp>
        <p:nvSpPr>
          <p:cNvPr id="28" name="Rectangle: Rounded Corners 27">
            <a:extLst>
              <a:ext uri="{FF2B5EF4-FFF2-40B4-BE49-F238E27FC236}">
                <a16:creationId xmlns:a16="http://schemas.microsoft.com/office/drawing/2014/main" id="{BB19EBE6-6AE7-2A8F-CAC7-EE18ECCF4847}"/>
              </a:ext>
            </a:extLst>
          </p:cNvPr>
          <p:cNvSpPr/>
          <p:nvPr/>
        </p:nvSpPr>
        <p:spPr>
          <a:xfrm>
            <a:off x="4425950" y="3435477"/>
            <a:ext cx="2514600" cy="1444914"/>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en-GB" sz="1100" b="1" dirty="0">
                <a:solidFill>
                  <a:srgbClr val="0070C0"/>
                </a:solidFill>
                <a:latin typeface="Gill Sans MT" panose="020B0502020104020203" pitchFamily="34" charset="0"/>
              </a:rPr>
              <a:t>Make morning routines consistent and calm.</a:t>
            </a:r>
            <a:r>
              <a:rPr lang="en-GB" sz="1100" dirty="0">
                <a:solidFill>
                  <a:srgbClr val="0070C0"/>
                </a:solidFill>
                <a:latin typeface="Gill Sans MT" panose="020B0502020104020203" pitchFamily="34" charset="0"/>
              </a:rPr>
              <a:t> </a:t>
            </a:r>
          </a:p>
          <a:p>
            <a:pPr algn="l"/>
            <a:r>
              <a:rPr lang="en-GB" sz="1100" dirty="0">
                <a:latin typeface="Gill Sans MT" panose="020B0502020104020203" pitchFamily="34" charset="0"/>
              </a:rPr>
              <a:t>Try to keep to getting up at the same time every day, eating breakfast at the same time, leaving the house etc</a:t>
            </a:r>
          </a:p>
        </p:txBody>
      </p:sp>
      <p:sp>
        <p:nvSpPr>
          <p:cNvPr id="29" name="Rectangle 28">
            <a:extLst>
              <a:ext uri="{FF2B5EF4-FFF2-40B4-BE49-F238E27FC236}">
                <a16:creationId xmlns:a16="http://schemas.microsoft.com/office/drawing/2014/main" id="{D56BB5CD-6A1E-C135-3745-F9FD47BD1C48}"/>
              </a:ext>
            </a:extLst>
          </p:cNvPr>
          <p:cNvSpPr/>
          <p:nvPr/>
        </p:nvSpPr>
        <p:spPr>
          <a:xfrm>
            <a:off x="501650" y="5230578"/>
            <a:ext cx="775140" cy="1107996"/>
          </a:xfrm>
          <a:prstGeom prst="rect">
            <a:avLst/>
          </a:prstGeom>
          <a:noFill/>
          <a:ln>
            <a:noFill/>
          </a:ln>
        </p:spPr>
        <p:txBody>
          <a:bodyPr wrap="square" lIns="91440" tIns="45720" rIns="91440" bIns="45720">
            <a:spAutoFit/>
          </a:bodyPr>
          <a:lstStyle/>
          <a:p>
            <a:pPr algn="ctr"/>
            <a:r>
              <a:rPr lang="en-US" sz="6600" b="1" dirty="0">
                <a:ln w="38100">
                  <a:solidFill>
                    <a:srgbClr val="0070C0"/>
                  </a:solidFill>
                  <a:prstDash val="solid"/>
                </a:ln>
                <a:solidFill>
                  <a:srgbClr val="0070C0"/>
                </a:solidFill>
                <a:effectLst>
                  <a:outerShdw blurRad="38100" dist="22860" dir="5400000" algn="tl" rotWithShape="0">
                    <a:srgbClr val="000000">
                      <a:alpha val="30000"/>
                    </a:srgbClr>
                  </a:outerShdw>
                </a:effectLst>
              </a:rPr>
              <a:t>3</a:t>
            </a:r>
          </a:p>
        </p:txBody>
      </p:sp>
      <p:sp>
        <p:nvSpPr>
          <p:cNvPr id="30" name="Rectangle: Rounded Corners 29">
            <a:extLst>
              <a:ext uri="{FF2B5EF4-FFF2-40B4-BE49-F238E27FC236}">
                <a16:creationId xmlns:a16="http://schemas.microsoft.com/office/drawing/2014/main" id="{7D5E9E0C-0A8B-A556-64E5-3584135576B5}"/>
              </a:ext>
            </a:extLst>
          </p:cNvPr>
          <p:cNvSpPr/>
          <p:nvPr/>
        </p:nvSpPr>
        <p:spPr>
          <a:xfrm>
            <a:off x="1187450" y="5067869"/>
            <a:ext cx="2514600" cy="1444914"/>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en-GB" sz="1100" b="1" dirty="0">
                <a:solidFill>
                  <a:srgbClr val="0070C0"/>
                </a:solidFill>
                <a:latin typeface="Gill Sans MT" panose="020B0502020104020203" pitchFamily="34" charset="0"/>
              </a:rPr>
              <a:t>Be consistent in your approach.</a:t>
            </a:r>
          </a:p>
          <a:p>
            <a:pPr algn="l"/>
            <a:r>
              <a:rPr lang="en-GB" sz="1100" dirty="0">
                <a:latin typeface="Gill Sans MT" panose="020B0502020104020203" pitchFamily="34" charset="0"/>
              </a:rPr>
              <a:t>Make sure that you discuss with your child that going to school every day isn’t an option but a rule and that they understand this</a:t>
            </a:r>
          </a:p>
        </p:txBody>
      </p:sp>
      <p:sp>
        <p:nvSpPr>
          <p:cNvPr id="31" name="Rectangle 30">
            <a:extLst>
              <a:ext uri="{FF2B5EF4-FFF2-40B4-BE49-F238E27FC236}">
                <a16:creationId xmlns:a16="http://schemas.microsoft.com/office/drawing/2014/main" id="{C34DFABA-59E2-CF8E-ED95-27C0ABCC5BA5}"/>
              </a:ext>
            </a:extLst>
          </p:cNvPr>
          <p:cNvSpPr/>
          <p:nvPr/>
        </p:nvSpPr>
        <p:spPr>
          <a:xfrm>
            <a:off x="3572769" y="5210359"/>
            <a:ext cx="1133915" cy="1107996"/>
          </a:xfrm>
          <a:prstGeom prst="rect">
            <a:avLst/>
          </a:prstGeom>
          <a:noFill/>
          <a:ln>
            <a:noFill/>
          </a:ln>
        </p:spPr>
        <p:txBody>
          <a:bodyPr wrap="square" lIns="91440" tIns="45720" rIns="91440" bIns="45720">
            <a:spAutoFit/>
          </a:bodyPr>
          <a:lstStyle/>
          <a:p>
            <a:pPr algn="ctr"/>
            <a:r>
              <a:rPr lang="en-US" sz="6600" b="1" dirty="0">
                <a:ln w="38100">
                  <a:solidFill>
                    <a:srgbClr val="0070C0"/>
                  </a:solidFill>
                  <a:prstDash val="solid"/>
                </a:ln>
                <a:solidFill>
                  <a:srgbClr val="0070C0"/>
                </a:solidFill>
                <a:effectLst>
                  <a:outerShdw blurRad="38100" dist="22860" dir="5400000" algn="tl" rotWithShape="0">
                    <a:srgbClr val="000000">
                      <a:alpha val="30000"/>
                    </a:srgbClr>
                  </a:outerShdw>
                </a:effectLst>
              </a:rPr>
              <a:t>4</a:t>
            </a:r>
          </a:p>
        </p:txBody>
      </p:sp>
      <p:sp>
        <p:nvSpPr>
          <p:cNvPr id="32" name="Rectangle: Rounded Corners 31">
            <a:extLst>
              <a:ext uri="{FF2B5EF4-FFF2-40B4-BE49-F238E27FC236}">
                <a16:creationId xmlns:a16="http://schemas.microsoft.com/office/drawing/2014/main" id="{C56E048D-DF19-4718-64D0-CA6F268844E2}"/>
              </a:ext>
            </a:extLst>
          </p:cNvPr>
          <p:cNvSpPr/>
          <p:nvPr/>
        </p:nvSpPr>
        <p:spPr>
          <a:xfrm>
            <a:off x="4425950" y="5041900"/>
            <a:ext cx="2514600" cy="1444914"/>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en-GB" sz="1100" b="1" dirty="0">
                <a:solidFill>
                  <a:srgbClr val="0070C0"/>
                </a:solidFill>
                <a:latin typeface="Gill Sans MT" panose="020B0502020104020203" pitchFamily="34" charset="0"/>
              </a:rPr>
              <a:t>Offer Reassurance.</a:t>
            </a:r>
          </a:p>
          <a:p>
            <a:pPr algn="l"/>
            <a:r>
              <a:rPr lang="en-GB" sz="1100" dirty="0">
                <a:latin typeface="Gill Sans MT" panose="020B0502020104020203" pitchFamily="34" charset="0"/>
              </a:rPr>
              <a:t>Make sure your child knows that if they have any worries, they will have an adult to discuss these at the academy. We will always try to help and work with families</a:t>
            </a:r>
          </a:p>
        </p:txBody>
      </p:sp>
      <p:sp>
        <p:nvSpPr>
          <p:cNvPr id="37" name="Rectangle 36">
            <a:extLst>
              <a:ext uri="{FF2B5EF4-FFF2-40B4-BE49-F238E27FC236}">
                <a16:creationId xmlns:a16="http://schemas.microsoft.com/office/drawing/2014/main" id="{C662D0AF-4967-4ABB-28CC-2D5953C8A4A4}"/>
              </a:ext>
            </a:extLst>
          </p:cNvPr>
          <p:cNvSpPr/>
          <p:nvPr/>
        </p:nvSpPr>
        <p:spPr>
          <a:xfrm>
            <a:off x="501650" y="6830778"/>
            <a:ext cx="775140" cy="1107996"/>
          </a:xfrm>
          <a:prstGeom prst="rect">
            <a:avLst/>
          </a:prstGeom>
          <a:noFill/>
          <a:ln>
            <a:noFill/>
          </a:ln>
        </p:spPr>
        <p:txBody>
          <a:bodyPr wrap="square" lIns="91440" tIns="45720" rIns="91440" bIns="45720">
            <a:spAutoFit/>
          </a:bodyPr>
          <a:lstStyle/>
          <a:p>
            <a:pPr algn="ctr"/>
            <a:r>
              <a:rPr lang="en-US" sz="6600" b="1" dirty="0">
                <a:ln w="38100">
                  <a:solidFill>
                    <a:srgbClr val="0070C0"/>
                  </a:solidFill>
                  <a:prstDash val="solid"/>
                </a:ln>
                <a:solidFill>
                  <a:srgbClr val="0070C0"/>
                </a:solidFill>
                <a:effectLst>
                  <a:outerShdw blurRad="38100" dist="22860" dir="5400000" algn="tl" rotWithShape="0">
                    <a:srgbClr val="000000">
                      <a:alpha val="30000"/>
                    </a:srgbClr>
                  </a:outerShdw>
                </a:effectLst>
              </a:rPr>
              <a:t>5</a:t>
            </a:r>
          </a:p>
        </p:txBody>
      </p:sp>
      <p:sp>
        <p:nvSpPr>
          <p:cNvPr id="38" name="Rectangle: Rounded Corners 37">
            <a:extLst>
              <a:ext uri="{FF2B5EF4-FFF2-40B4-BE49-F238E27FC236}">
                <a16:creationId xmlns:a16="http://schemas.microsoft.com/office/drawing/2014/main" id="{1CA641E3-AD5E-EFBA-1AC9-5650D52BB79A}"/>
              </a:ext>
            </a:extLst>
          </p:cNvPr>
          <p:cNvSpPr/>
          <p:nvPr/>
        </p:nvSpPr>
        <p:spPr>
          <a:xfrm>
            <a:off x="1187450" y="6668069"/>
            <a:ext cx="2514600" cy="1444914"/>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en-GB" sz="1100" b="1" dirty="0">
                <a:solidFill>
                  <a:srgbClr val="0070C0"/>
                </a:solidFill>
                <a:latin typeface="Gill Sans MT" panose="020B0502020104020203" pitchFamily="34" charset="0"/>
              </a:rPr>
              <a:t>Ensure your child has a good night’s sleep every night. </a:t>
            </a:r>
          </a:p>
          <a:p>
            <a:pPr algn="l"/>
            <a:r>
              <a:rPr lang="en-GB" sz="1100" dirty="0">
                <a:solidFill>
                  <a:schemeClr val="bg1"/>
                </a:solidFill>
                <a:latin typeface="Gill Sans MT" panose="020B0502020104020203" pitchFamily="34" charset="0"/>
              </a:rPr>
              <a:t>Make the bedroom a quiet place for sleep rather than a place for watching devices/TV or game playing. Also, limit access to your child’s phone/devices at night so they rest and get enough sleep ready to learn and participate</a:t>
            </a:r>
          </a:p>
        </p:txBody>
      </p:sp>
      <p:sp>
        <p:nvSpPr>
          <p:cNvPr id="39" name="Rectangle 38">
            <a:extLst>
              <a:ext uri="{FF2B5EF4-FFF2-40B4-BE49-F238E27FC236}">
                <a16:creationId xmlns:a16="http://schemas.microsoft.com/office/drawing/2014/main" id="{E9CF085C-EE5E-C527-8B12-8BFAFA6D711A}"/>
              </a:ext>
            </a:extLst>
          </p:cNvPr>
          <p:cNvSpPr/>
          <p:nvPr/>
        </p:nvSpPr>
        <p:spPr>
          <a:xfrm>
            <a:off x="3572769" y="6810559"/>
            <a:ext cx="1133915" cy="1107996"/>
          </a:xfrm>
          <a:prstGeom prst="rect">
            <a:avLst/>
          </a:prstGeom>
          <a:noFill/>
          <a:ln>
            <a:noFill/>
          </a:ln>
        </p:spPr>
        <p:txBody>
          <a:bodyPr wrap="square" lIns="91440" tIns="45720" rIns="91440" bIns="45720">
            <a:spAutoFit/>
          </a:bodyPr>
          <a:lstStyle/>
          <a:p>
            <a:pPr algn="ctr"/>
            <a:r>
              <a:rPr lang="en-US" sz="6600" b="1" dirty="0">
                <a:ln w="38100">
                  <a:solidFill>
                    <a:srgbClr val="0070C0"/>
                  </a:solidFill>
                  <a:prstDash val="solid"/>
                </a:ln>
                <a:solidFill>
                  <a:srgbClr val="0070C0"/>
                </a:solidFill>
                <a:effectLst>
                  <a:outerShdw blurRad="38100" dist="22860" dir="5400000" algn="tl" rotWithShape="0">
                    <a:srgbClr val="000000">
                      <a:alpha val="30000"/>
                    </a:srgbClr>
                  </a:outerShdw>
                </a:effectLst>
              </a:rPr>
              <a:t>6</a:t>
            </a:r>
          </a:p>
        </p:txBody>
      </p:sp>
      <p:sp>
        <p:nvSpPr>
          <p:cNvPr id="40" name="Rectangle: Rounded Corners 39">
            <a:extLst>
              <a:ext uri="{FF2B5EF4-FFF2-40B4-BE49-F238E27FC236}">
                <a16:creationId xmlns:a16="http://schemas.microsoft.com/office/drawing/2014/main" id="{F9E59B11-F92B-D0B5-FFAA-DDAFC14C0AC7}"/>
              </a:ext>
            </a:extLst>
          </p:cNvPr>
          <p:cNvSpPr/>
          <p:nvPr/>
        </p:nvSpPr>
        <p:spPr>
          <a:xfrm>
            <a:off x="4425950" y="6642100"/>
            <a:ext cx="2514600" cy="1444914"/>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en-GB" sz="1100" dirty="0">
                <a:solidFill>
                  <a:srgbClr val="0070C0"/>
                </a:solidFill>
                <a:latin typeface="Gill Sans MT" panose="020B0502020104020203" pitchFamily="34" charset="0"/>
              </a:rPr>
              <a:t>Prepare everything the  night before school.</a:t>
            </a:r>
          </a:p>
          <a:p>
            <a:pPr algn="l"/>
            <a:r>
              <a:rPr lang="en-GB" sz="1100" dirty="0">
                <a:latin typeface="Gill Sans MT" panose="020B0502020104020203" pitchFamily="34" charset="0"/>
              </a:rPr>
              <a:t>Help your child get their equipment and getting their uniform and PE kit ready for the next day ahead</a:t>
            </a:r>
          </a:p>
        </p:txBody>
      </p:sp>
      <p:sp>
        <p:nvSpPr>
          <p:cNvPr id="41" name="Rectangle: Rounded Corners 40">
            <a:extLst>
              <a:ext uri="{FF2B5EF4-FFF2-40B4-BE49-F238E27FC236}">
                <a16:creationId xmlns:a16="http://schemas.microsoft.com/office/drawing/2014/main" id="{18C495BD-971D-34FF-299E-0B5A39657503}"/>
              </a:ext>
            </a:extLst>
          </p:cNvPr>
          <p:cNvSpPr/>
          <p:nvPr/>
        </p:nvSpPr>
        <p:spPr>
          <a:xfrm>
            <a:off x="683324" y="8242300"/>
            <a:ext cx="6254560" cy="523195"/>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Gill Sans MT" panose="020B0502020104020203" pitchFamily="34" charset="0"/>
              </a:rPr>
              <a:t>GOOD ATTENDANCE MEANS…</a:t>
            </a:r>
          </a:p>
        </p:txBody>
      </p:sp>
      <p:sp>
        <p:nvSpPr>
          <p:cNvPr id="42" name="Rectangle: Rounded Corners 41">
            <a:extLst>
              <a:ext uri="{FF2B5EF4-FFF2-40B4-BE49-F238E27FC236}">
                <a16:creationId xmlns:a16="http://schemas.microsoft.com/office/drawing/2014/main" id="{5D9144D2-CAEC-1EB6-F10B-A1367C16FB09}"/>
              </a:ext>
            </a:extLst>
          </p:cNvPr>
          <p:cNvSpPr/>
          <p:nvPr/>
        </p:nvSpPr>
        <p:spPr>
          <a:xfrm>
            <a:off x="750016" y="8918154"/>
            <a:ext cx="1440000" cy="1076746"/>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100" dirty="0">
                <a:latin typeface="Gill Sans MT" panose="020B0502020104020203" pitchFamily="34" charset="0"/>
              </a:rPr>
              <a:t>…a better chance of being successful in future life</a:t>
            </a:r>
          </a:p>
        </p:txBody>
      </p:sp>
      <p:sp>
        <p:nvSpPr>
          <p:cNvPr id="43" name="Rectangle: Rounded Corners 42">
            <a:extLst>
              <a:ext uri="{FF2B5EF4-FFF2-40B4-BE49-F238E27FC236}">
                <a16:creationId xmlns:a16="http://schemas.microsoft.com/office/drawing/2014/main" id="{8AA19548-EF7C-EE3E-C13A-D297C6126156}"/>
              </a:ext>
            </a:extLst>
          </p:cNvPr>
          <p:cNvSpPr/>
          <p:nvPr/>
        </p:nvSpPr>
        <p:spPr>
          <a:xfrm>
            <a:off x="2303634" y="8918154"/>
            <a:ext cx="1440000" cy="1076746"/>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100" dirty="0">
                <a:latin typeface="Gill Sans MT" panose="020B0502020104020203" pitchFamily="34" charset="0"/>
              </a:rPr>
              <a:t>…stronger friendships. Being in school regularly makes it easier to make and keep friends</a:t>
            </a:r>
          </a:p>
        </p:txBody>
      </p:sp>
      <p:sp>
        <p:nvSpPr>
          <p:cNvPr id="44" name="Rectangle: Rounded Corners 43">
            <a:extLst>
              <a:ext uri="{FF2B5EF4-FFF2-40B4-BE49-F238E27FC236}">
                <a16:creationId xmlns:a16="http://schemas.microsoft.com/office/drawing/2014/main" id="{37351D99-7787-76E8-09FF-68CB9957647B}"/>
              </a:ext>
            </a:extLst>
          </p:cNvPr>
          <p:cNvSpPr/>
          <p:nvPr/>
        </p:nvSpPr>
        <p:spPr>
          <a:xfrm>
            <a:off x="3844942" y="8907283"/>
            <a:ext cx="1440000" cy="1076746"/>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bg1"/>
                </a:solidFill>
                <a:latin typeface="Gill Sans MT" panose="020B0502020104020203" pitchFamily="34" charset="0"/>
              </a:rPr>
              <a:t>…not missing out on lessons and other school activities / enrichment opportunities</a:t>
            </a:r>
          </a:p>
        </p:txBody>
      </p:sp>
      <p:sp>
        <p:nvSpPr>
          <p:cNvPr id="45" name="Rectangle: Rounded Corners 44">
            <a:extLst>
              <a:ext uri="{FF2B5EF4-FFF2-40B4-BE49-F238E27FC236}">
                <a16:creationId xmlns:a16="http://schemas.microsoft.com/office/drawing/2014/main" id="{ED312EAB-69A4-0905-6210-4AF99A6AB024}"/>
              </a:ext>
            </a:extLst>
          </p:cNvPr>
          <p:cNvSpPr/>
          <p:nvPr/>
        </p:nvSpPr>
        <p:spPr>
          <a:xfrm>
            <a:off x="5386250" y="8907283"/>
            <a:ext cx="1440000" cy="1076746"/>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bg1"/>
                </a:solidFill>
                <a:latin typeface="Gill Sans MT" panose="020B0502020104020203" pitchFamily="34" charset="0"/>
              </a:rPr>
              <a:t>…learning how to maintain good habits and not starting bad behaviour patterns ready for the future</a:t>
            </a:r>
          </a:p>
        </p:txBody>
      </p:sp>
    </p:spTree>
    <p:extLst>
      <p:ext uri="{BB962C8B-B14F-4D97-AF65-F5344CB8AC3E}">
        <p14:creationId xmlns:p14="http://schemas.microsoft.com/office/powerpoint/2010/main" val="814597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214F662-98B3-4FE0-672F-9B39ED1212B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B92D1C8-F09D-626E-7E95-5562E961DBD8}"/>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1" name="Rectangle 10">
            <a:extLst>
              <a:ext uri="{FF2B5EF4-FFF2-40B4-BE49-F238E27FC236}">
                <a16:creationId xmlns:a16="http://schemas.microsoft.com/office/drawing/2014/main" id="{E840CF80-FF31-4F75-D108-0F479F26227F}"/>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object 147">
            <a:extLst>
              <a:ext uri="{FF2B5EF4-FFF2-40B4-BE49-F238E27FC236}">
                <a16:creationId xmlns:a16="http://schemas.microsoft.com/office/drawing/2014/main" id="{48BF5D34-9ED7-9A4C-DF71-FB2B245FA683}"/>
              </a:ext>
            </a:extLst>
          </p:cNvPr>
          <p:cNvSpPr txBox="1">
            <a:spLocks noGrp="1"/>
          </p:cNvSpPr>
          <p:nvPr>
            <p:ph type="title"/>
          </p:nvPr>
        </p:nvSpPr>
        <p:spPr>
          <a:xfrm>
            <a:off x="654050" y="1536700"/>
            <a:ext cx="3429000" cy="4106252"/>
          </a:xfrm>
          <a:prstGeom prst="rect">
            <a:avLst/>
          </a:prstGeom>
        </p:spPr>
        <p:txBody>
          <a:bodyPr vert="horz" wrap="square" lIns="0" tIns="12700" rIns="0" bIns="0" rtlCol="0">
            <a:spAutoFit/>
          </a:bodyPr>
          <a:lstStyle/>
          <a:p>
            <a:r>
              <a:rPr lang="en-GB" sz="1400" b="0" dirty="0">
                <a:solidFill>
                  <a:srgbClr val="414E5E"/>
                </a:solidFill>
                <a:latin typeface="Gill Sans MT" panose="020B0502020104020203" pitchFamily="34" charset="0"/>
              </a:rPr>
              <a:t>Poor punctuality is not acceptable. </a:t>
            </a:r>
            <a:br>
              <a:rPr lang="en-GB" sz="1400" b="0" dirty="0">
                <a:solidFill>
                  <a:srgbClr val="414E5E"/>
                </a:solidFill>
                <a:latin typeface="Gill Sans MT" panose="020B0502020104020203" pitchFamily="34" charset="0"/>
              </a:rPr>
            </a:b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When a scholar arrives late to school, they fall behind with their work as well as missing important information and news for the day. Late-arriving scholars also disrupt lessons for others.</a:t>
            </a:r>
            <a:br>
              <a:rPr lang="en-GB" sz="1400" b="0" dirty="0">
                <a:solidFill>
                  <a:srgbClr val="414E5E"/>
                </a:solidFill>
                <a:latin typeface="Gill Sans MT" panose="020B0502020104020203" pitchFamily="34" charset="0"/>
              </a:rPr>
            </a:b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If your child arrives after Inspire time (registration time), they must sign in at reception. They will be marked as late on the register and receive behaviour points. </a:t>
            </a:r>
            <a:br>
              <a:rPr lang="en-GB" sz="1400" b="0" dirty="0">
                <a:solidFill>
                  <a:srgbClr val="414E5E"/>
                </a:solidFill>
                <a:latin typeface="Gill Sans MT" panose="020B0502020104020203" pitchFamily="34" charset="0"/>
              </a:rPr>
            </a:b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Safeguarding your child is important to us. If your child is late, you will receive a telephone call and/or message from one of our attendance team or Pastoral team (Heads of Year) each day to make you aware and offer support.</a:t>
            </a:r>
          </a:p>
        </p:txBody>
      </p:sp>
      <p:sp>
        <p:nvSpPr>
          <p:cNvPr id="3" name="TextBox 2">
            <a:extLst>
              <a:ext uri="{FF2B5EF4-FFF2-40B4-BE49-F238E27FC236}">
                <a16:creationId xmlns:a16="http://schemas.microsoft.com/office/drawing/2014/main" id="{007102BA-F974-712C-2E3C-A3746314D66A}"/>
              </a:ext>
            </a:extLst>
          </p:cNvPr>
          <p:cNvSpPr txBox="1"/>
          <p:nvPr/>
        </p:nvSpPr>
        <p:spPr>
          <a:xfrm>
            <a:off x="566358" y="877766"/>
            <a:ext cx="6488492" cy="461665"/>
          </a:xfrm>
          <a:prstGeom prst="rect">
            <a:avLst/>
          </a:prstGeom>
          <a:noFill/>
        </p:spPr>
        <p:txBody>
          <a:bodyPr wrap="square">
            <a:spAutoFit/>
          </a:bodyPr>
          <a:lstStyle/>
          <a:p>
            <a:pPr algn="ctr"/>
            <a:r>
              <a:rPr lang="en-GB" sz="2400" b="1" spc="-20" dirty="0">
                <a:solidFill>
                  <a:srgbClr val="414E5E"/>
                </a:solidFill>
                <a:latin typeface="Gill Sans MT" panose="020B0502020104020203" pitchFamily="34" charset="0"/>
              </a:rPr>
              <a:t>Punctuality</a:t>
            </a:r>
            <a:endParaRPr lang="en-GB" sz="2800" b="1" dirty="0">
              <a:solidFill>
                <a:srgbClr val="414E5E"/>
              </a:solidFill>
            </a:endParaRPr>
          </a:p>
        </p:txBody>
      </p:sp>
      <p:sp>
        <p:nvSpPr>
          <p:cNvPr id="26" name="Rectangle: Rounded Corners 25">
            <a:extLst>
              <a:ext uri="{FF2B5EF4-FFF2-40B4-BE49-F238E27FC236}">
                <a16:creationId xmlns:a16="http://schemas.microsoft.com/office/drawing/2014/main" id="{DDC32F7F-8151-472F-C96B-DD761D11DE94}"/>
              </a:ext>
            </a:extLst>
          </p:cNvPr>
          <p:cNvSpPr/>
          <p:nvPr/>
        </p:nvSpPr>
        <p:spPr>
          <a:xfrm>
            <a:off x="4170742" y="1536700"/>
            <a:ext cx="2751362" cy="3890809"/>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latin typeface="Gill Sans MT" panose="020B0502020104020203" pitchFamily="34" charset="0"/>
              </a:rPr>
              <a:t>START OF THE </a:t>
            </a:r>
          </a:p>
          <a:p>
            <a:pPr algn="ctr"/>
            <a:r>
              <a:rPr lang="en-GB" sz="2000" b="1" dirty="0">
                <a:latin typeface="Gill Sans MT" panose="020B0502020104020203" pitchFamily="34" charset="0"/>
              </a:rPr>
              <a:t>ACADEMY DAY</a:t>
            </a:r>
          </a:p>
          <a:p>
            <a:pPr algn="ctr"/>
            <a:endParaRPr lang="en-GB" sz="1100" b="1" dirty="0">
              <a:latin typeface="Gill Sans MT" panose="020B0502020104020203" pitchFamily="34" charset="0"/>
            </a:endParaRPr>
          </a:p>
          <a:p>
            <a:pPr algn="l"/>
            <a:r>
              <a:rPr lang="en-GB" sz="1100" dirty="0">
                <a:latin typeface="Gill Sans MT" panose="020B0502020104020203" pitchFamily="34" charset="0"/>
              </a:rPr>
              <a:t>At Castle Mead Academy we expect all students to on site by 8:25am. Our Tutor Time begins at 8:30am.</a:t>
            </a:r>
          </a:p>
          <a:p>
            <a:pPr algn="l"/>
            <a:endParaRPr lang="en-GB" sz="1100" dirty="0">
              <a:latin typeface="Gill Sans MT" panose="020B0502020104020203" pitchFamily="34" charset="0"/>
            </a:endParaRPr>
          </a:p>
          <a:p>
            <a:r>
              <a:rPr lang="en-GB" sz="1100" dirty="0">
                <a:solidFill>
                  <a:schemeClr val="lt1"/>
                </a:solidFill>
                <a:latin typeface="Gill Sans MT" panose="020B0502020104020203" pitchFamily="34" charset="0"/>
              </a:rPr>
              <a:t>Scholars line up in their year groups on the MUGA to be met by their Inspire tutors who then take them to their </a:t>
            </a:r>
            <a:r>
              <a:rPr lang="en-GB" sz="1100" dirty="0">
                <a:latin typeface="Gill Sans MT" panose="020B0502020104020203" pitchFamily="34" charset="0"/>
              </a:rPr>
              <a:t>Tutor Time</a:t>
            </a:r>
            <a:r>
              <a:rPr lang="en-GB" sz="1100" dirty="0">
                <a:solidFill>
                  <a:schemeClr val="lt1"/>
                </a:solidFill>
                <a:latin typeface="Gill Sans MT" panose="020B0502020104020203" pitchFamily="34" charset="0"/>
              </a:rPr>
              <a:t>. </a:t>
            </a:r>
          </a:p>
          <a:p>
            <a:r>
              <a:rPr lang="en-GB" sz="1100" dirty="0">
                <a:solidFill>
                  <a:schemeClr val="lt1"/>
                </a:solidFill>
                <a:latin typeface="Gill Sans MT" panose="020B0502020104020203" pitchFamily="34" charset="0"/>
              </a:rPr>
              <a:t>This ensures a calm and purposeful start to the school day. </a:t>
            </a:r>
          </a:p>
          <a:p>
            <a:endParaRPr lang="en-GB" sz="1100" dirty="0">
              <a:solidFill>
                <a:schemeClr val="lt1"/>
              </a:solidFill>
              <a:latin typeface="Gill Sans MT" panose="020B0502020104020203" pitchFamily="34" charset="0"/>
            </a:endParaRPr>
          </a:p>
          <a:p>
            <a:r>
              <a:rPr lang="en-GB" sz="1100" dirty="0">
                <a:solidFill>
                  <a:schemeClr val="lt1"/>
                </a:solidFill>
                <a:latin typeface="Gill Sans MT" panose="020B0502020104020203" pitchFamily="34" charset="0"/>
              </a:rPr>
              <a:t>If you are having any problems getting your child to attend school on time, please contact us and we will be happy to support you to resolve the problem.</a:t>
            </a:r>
          </a:p>
        </p:txBody>
      </p:sp>
      <p:pic>
        <p:nvPicPr>
          <p:cNvPr id="28" name="Graphic 27" descr="Telephone with solid fill">
            <a:extLst>
              <a:ext uri="{FF2B5EF4-FFF2-40B4-BE49-F238E27FC236}">
                <a16:creationId xmlns:a16="http://schemas.microsoft.com/office/drawing/2014/main" id="{894F9669-A9B7-A65C-C951-35D3C08EE4D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92753" y="8242300"/>
            <a:ext cx="914400" cy="914400"/>
          </a:xfrm>
          <a:prstGeom prst="rect">
            <a:avLst/>
          </a:prstGeom>
        </p:spPr>
      </p:pic>
      <p:sp>
        <p:nvSpPr>
          <p:cNvPr id="29" name="TextBox 28">
            <a:extLst>
              <a:ext uri="{FF2B5EF4-FFF2-40B4-BE49-F238E27FC236}">
                <a16:creationId xmlns:a16="http://schemas.microsoft.com/office/drawing/2014/main" id="{FCE1C6DB-335C-B735-C114-D883021479C5}"/>
              </a:ext>
            </a:extLst>
          </p:cNvPr>
          <p:cNvSpPr txBox="1"/>
          <p:nvPr/>
        </p:nvSpPr>
        <p:spPr>
          <a:xfrm>
            <a:off x="1607153" y="8330168"/>
            <a:ext cx="5382989" cy="738664"/>
          </a:xfrm>
          <a:prstGeom prst="rect">
            <a:avLst/>
          </a:prstGeom>
          <a:noFill/>
        </p:spPr>
        <p:txBody>
          <a:bodyPr wrap="square" rtlCol="0">
            <a:spAutoFit/>
          </a:bodyPr>
          <a:lstStyle/>
          <a:p>
            <a:r>
              <a:rPr lang="en-GB" sz="1400" dirty="0">
                <a:latin typeface="Gill Sans MT" panose="020B0502020104020203" pitchFamily="34" charset="0"/>
              </a:rPr>
              <a:t>If you are having any issues getting your child to school on time, please phone us:</a:t>
            </a:r>
          </a:p>
          <a:p>
            <a:r>
              <a:rPr lang="en-GB" sz="1400" b="1" spc="-20" dirty="0">
                <a:solidFill>
                  <a:srgbClr val="0070C0"/>
                </a:solidFill>
              </a:rPr>
              <a:t>0116 214 3150</a:t>
            </a:r>
            <a:endParaRPr lang="en-GB" sz="1400" b="1" dirty="0">
              <a:solidFill>
                <a:srgbClr val="0070C0"/>
              </a:solidFill>
              <a:latin typeface="Gill Sans MT" panose="020B0502020104020203" pitchFamily="34" charset="0"/>
            </a:endParaRPr>
          </a:p>
        </p:txBody>
      </p:sp>
      <p:pic>
        <p:nvPicPr>
          <p:cNvPr id="31" name="Graphic 30" descr="Monitor with solid fill">
            <a:extLst>
              <a:ext uri="{FF2B5EF4-FFF2-40B4-BE49-F238E27FC236}">
                <a16:creationId xmlns:a16="http://schemas.microsoft.com/office/drawing/2014/main" id="{07A84410-C8D0-3300-084A-DF608E33F2C9}"/>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92753" y="9150866"/>
            <a:ext cx="914400" cy="914400"/>
          </a:xfrm>
          <a:prstGeom prst="rect">
            <a:avLst/>
          </a:prstGeom>
        </p:spPr>
      </p:pic>
      <p:sp>
        <p:nvSpPr>
          <p:cNvPr id="32" name="TextBox 31">
            <a:extLst>
              <a:ext uri="{FF2B5EF4-FFF2-40B4-BE49-F238E27FC236}">
                <a16:creationId xmlns:a16="http://schemas.microsoft.com/office/drawing/2014/main" id="{731D1DF5-105C-EA81-A393-5344505FBBEE}"/>
              </a:ext>
            </a:extLst>
          </p:cNvPr>
          <p:cNvSpPr txBox="1"/>
          <p:nvPr/>
        </p:nvSpPr>
        <p:spPr>
          <a:xfrm>
            <a:off x="1607153" y="9346456"/>
            <a:ext cx="5382989" cy="523220"/>
          </a:xfrm>
          <a:prstGeom prst="rect">
            <a:avLst/>
          </a:prstGeom>
          <a:noFill/>
        </p:spPr>
        <p:txBody>
          <a:bodyPr wrap="square" rtlCol="0">
            <a:spAutoFit/>
          </a:bodyPr>
          <a:lstStyle/>
          <a:p>
            <a:r>
              <a:rPr lang="en-GB" sz="1400" dirty="0">
                <a:latin typeface="Gill Sans MT" panose="020B0502020104020203" pitchFamily="34" charset="0"/>
              </a:rPr>
              <a:t>For more information about attendance please visit:</a:t>
            </a:r>
          </a:p>
          <a:p>
            <a:r>
              <a:rPr lang="en-GB" sz="1400" b="1" dirty="0">
                <a:solidFill>
                  <a:srgbClr val="0070C0"/>
                </a:solidFill>
                <a:latin typeface="Gill Sans MT" panose="020B0502020104020203" pitchFamily="34" charset="0"/>
              </a:rPr>
              <a:t>Castle Mead Academy Website</a:t>
            </a:r>
            <a:r>
              <a:rPr lang="en-GB" sz="1400" b="1" dirty="0">
                <a:solidFill>
                  <a:srgbClr val="97C11F"/>
                </a:solidFill>
                <a:latin typeface="Gill Sans MT" panose="020B0502020104020203" pitchFamily="34" charset="0"/>
              </a:rPr>
              <a:t> </a:t>
            </a:r>
          </a:p>
        </p:txBody>
      </p:sp>
      <p:sp>
        <p:nvSpPr>
          <p:cNvPr id="34" name="Rectangle: Rounded Corners 33">
            <a:extLst>
              <a:ext uri="{FF2B5EF4-FFF2-40B4-BE49-F238E27FC236}">
                <a16:creationId xmlns:a16="http://schemas.microsoft.com/office/drawing/2014/main" id="{91F5038E-E432-ABEB-80D3-C8D604A49CAE}"/>
              </a:ext>
            </a:extLst>
          </p:cNvPr>
          <p:cNvSpPr/>
          <p:nvPr/>
        </p:nvSpPr>
        <p:spPr>
          <a:xfrm>
            <a:off x="683324" y="7708900"/>
            <a:ext cx="6254560" cy="523195"/>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Gill Sans MT" panose="020B0502020104020203" pitchFamily="34" charset="0"/>
              </a:rPr>
              <a:t>MORE ABOUT ATTENDANCE…</a:t>
            </a:r>
          </a:p>
        </p:txBody>
      </p:sp>
      <p:grpSp>
        <p:nvGrpSpPr>
          <p:cNvPr id="9" name="Group 8">
            <a:extLst>
              <a:ext uri="{FF2B5EF4-FFF2-40B4-BE49-F238E27FC236}">
                <a16:creationId xmlns:a16="http://schemas.microsoft.com/office/drawing/2014/main" id="{7AE55AF9-043E-6EA0-E89E-40BD4C1CCDCA}"/>
              </a:ext>
            </a:extLst>
          </p:cNvPr>
          <p:cNvGrpSpPr/>
          <p:nvPr/>
        </p:nvGrpSpPr>
        <p:grpSpPr>
          <a:xfrm>
            <a:off x="670147" y="5702355"/>
            <a:ext cx="6264974" cy="1267439"/>
            <a:chOff x="620966" y="4945052"/>
            <a:chExt cx="6264974" cy="1267439"/>
          </a:xfrm>
        </p:grpSpPr>
        <p:sp>
          <p:nvSpPr>
            <p:cNvPr id="5" name="Rectangle: Rounded Corners 4">
              <a:extLst>
                <a:ext uri="{FF2B5EF4-FFF2-40B4-BE49-F238E27FC236}">
                  <a16:creationId xmlns:a16="http://schemas.microsoft.com/office/drawing/2014/main" id="{0F2CEA8F-7FDC-E6CA-70AD-4D3FD1D36753}"/>
                </a:ext>
              </a:extLst>
            </p:cNvPr>
            <p:cNvSpPr/>
            <p:nvPr/>
          </p:nvSpPr>
          <p:spPr>
            <a:xfrm>
              <a:off x="620966" y="4945052"/>
              <a:ext cx="6264974" cy="1267439"/>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If you are just 10 minutes late to school</a:t>
              </a:r>
            </a:p>
            <a:p>
              <a:pPr algn="ctr"/>
              <a:r>
                <a:rPr lang="en-GB" dirty="0"/>
                <a:t>every day, it means that you are missing</a:t>
              </a:r>
            </a:p>
            <a:p>
              <a:pPr algn="ctr"/>
              <a:r>
                <a:rPr lang="en-GB" dirty="0"/>
                <a:t>the equivalent of one lesson every week! </a:t>
              </a:r>
            </a:p>
          </p:txBody>
        </p:sp>
        <p:sp>
          <p:nvSpPr>
            <p:cNvPr id="7" name="Circle: Hollow 6">
              <a:extLst>
                <a:ext uri="{FF2B5EF4-FFF2-40B4-BE49-F238E27FC236}">
                  <a16:creationId xmlns:a16="http://schemas.microsoft.com/office/drawing/2014/main" id="{0A43CD1A-A64C-65BA-4BF8-DD17C998248A}"/>
                </a:ext>
              </a:extLst>
            </p:cNvPr>
            <p:cNvSpPr/>
            <p:nvPr/>
          </p:nvSpPr>
          <p:spPr>
            <a:xfrm>
              <a:off x="684530" y="5011124"/>
              <a:ext cx="1143000" cy="1131891"/>
            </a:xfrm>
            <a:prstGeom prst="donut">
              <a:avLst>
                <a:gd name="adj" fmla="val 964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rPr>
                <a:t>10</a:t>
              </a:r>
            </a:p>
            <a:p>
              <a:pPr algn="ctr"/>
              <a:r>
                <a:rPr lang="en-GB" sz="1200" dirty="0">
                  <a:solidFill>
                    <a:schemeClr val="bg1"/>
                  </a:solidFill>
                </a:rPr>
                <a:t>MINUTES </a:t>
              </a:r>
            </a:p>
            <a:p>
              <a:pPr algn="ctr"/>
              <a:r>
                <a:rPr lang="en-GB" sz="1200" dirty="0">
                  <a:solidFill>
                    <a:schemeClr val="bg1"/>
                  </a:solidFill>
                </a:rPr>
                <a:t>LATE</a:t>
              </a:r>
            </a:p>
          </p:txBody>
        </p:sp>
        <p:sp>
          <p:nvSpPr>
            <p:cNvPr id="8" name="Circle: Hollow 7">
              <a:extLst>
                <a:ext uri="{FF2B5EF4-FFF2-40B4-BE49-F238E27FC236}">
                  <a16:creationId xmlns:a16="http://schemas.microsoft.com/office/drawing/2014/main" id="{75A4A589-7C7F-F503-37F9-0155A76C4D2E}"/>
                </a:ext>
              </a:extLst>
            </p:cNvPr>
            <p:cNvSpPr/>
            <p:nvPr/>
          </p:nvSpPr>
          <p:spPr>
            <a:xfrm>
              <a:off x="5683250" y="5019495"/>
              <a:ext cx="1143000" cy="1131891"/>
            </a:xfrm>
            <a:prstGeom prst="donut">
              <a:avLst>
                <a:gd name="adj" fmla="val 964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rPr>
                <a:t>10</a:t>
              </a:r>
            </a:p>
            <a:p>
              <a:pPr algn="ctr"/>
              <a:r>
                <a:rPr lang="en-GB" sz="1200" dirty="0">
                  <a:solidFill>
                    <a:schemeClr val="bg1"/>
                  </a:solidFill>
                </a:rPr>
                <a:t>MINUTES </a:t>
              </a:r>
            </a:p>
            <a:p>
              <a:pPr algn="ctr"/>
              <a:r>
                <a:rPr lang="en-GB" sz="1200" dirty="0">
                  <a:solidFill>
                    <a:schemeClr val="bg1"/>
                  </a:solidFill>
                </a:rPr>
                <a:t>LATE</a:t>
              </a:r>
            </a:p>
          </p:txBody>
        </p:sp>
      </p:grpSp>
    </p:spTree>
    <p:extLst>
      <p:ext uri="{BB962C8B-B14F-4D97-AF65-F5344CB8AC3E}">
        <p14:creationId xmlns:p14="http://schemas.microsoft.com/office/powerpoint/2010/main" val="3233522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5130926-E478-1B50-EC77-06F077FEA30C}"/>
            </a:ext>
          </a:extLst>
        </p:cNvPr>
        <p:cNvGrpSpPr/>
        <p:nvPr/>
      </p:nvGrpSpPr>
      <p:grpSpPr>
        <a:xfrm>
          <a:off x="0" y="0"/>
          <a:ext cx="0" cy="0"/>
          <a:chOff x="0" y="0"/>
          <a:chExt cx="0" cy="0"/>
        </a:xfrm>
      </p:grpSpPr>
      <p:pic>
        <p:nvPicPr>
          <p:cNvPr id="49" name="Picture 48">
            <a:extLst>
              <a:ext uri="{FF2B5EF4-FFF2-40B4-BE49-F238E27FC236}">
                <a16:creationId xmlns:a16="http://schemas.microsoft.com/office/drawing/2014/main" id="{E09F92D1-CDD0-1E50-AB2D-3438B5F30F4D}"/>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1" name="Rectangle 10">
            <a:extLst>
              <a:ext uri="{FF2B5EF4-FFF2-40B4-BE49-F238E27FC236}">
                <a16:creationId xmlns:a16="http://schemas.microsoft.com/office/drawing/2014/main" id="{E78D9570-E6CF-D076-5214-AF12E2AE1169}"/>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object 147">
            <a:extLst>
              <a:ext uri="{FF2B5EF4-FFF2-40B4-BE49-F238E27FC236}">
                <a16:creationId xmlns:a16="http://schemas.microsoft.com/office/drawing/2014/main" id="{D2939A26-923E-71D1-FC9A-C3C4CB39C837}"/>
              </a:ext>
            </a:extLst>
          </p:cNvPr>
          <p:cNvSpPr txBox="1">
            <a:spLocks noGrp="1"/>
          </p:cNvSpPr>
          <p:nvPr>
            <p:ph type="title"/>
          </p:nvPr>
        </p:nvSpPr>
        <p:spPr>
          <a:xfrm>
            <a:off x="654050" y="1536700"/>
            <a:ext cx="6286500" cy="1090042"/>
          </a:xfrm>
          <a:prstGeom prst="rect">
            <a:avLst/>
          </a:prstGeom>
        </p:spPr>
        <p:txBody>
          <a:bodyPr vert="horz" wrap="square" lIns="0" tIns="12700" rIns="0" bIns="0" rtlCol="0">
            <a:spAutoFit/>
          </a:bodyPr>
          <a:lstStyle/>
          <a:p>
            <a:r>
              <a:rPr lang="en-GB" sz="1400" b="0" dirty="0">
                <a:solidFill>
                  <a:srgbClr val="414E5E"/>
                </a:solidFill>
                <a:latin typeface="Gill Sans MT" panose="020B0502020104020203" pitchFamily="34" charset="0"/>
              </a:rPr>
              <a:t>Attendance percentages can sometimes be a bit misleading. Let’s take 90% as an example. Getting a mark of 90% in an examination sounds really good. But in attendance terms 90% is not good. In fact, it is a cause for serious concern. The graphic below shows what 90% means in terms of lost learning time and the impact it can have on a child’s education</a:t>
            </a:r>
            <a:r>
              <a:rPr lang="en-GB" sz="1400" dirty="0">
                <a:solidFill>
                  <a:srgbClr val="414E5E"/>
                </a:solidFill>
                <a:latin typeface="Gill Sans MT" panose="020B0502020104020203" pitchFamily="34" charset="0"/>
              </a:rPr>
              <a:t>.</a:t>
            </a:r>
            <a:endParaRPr sz="1400" b="0" spc="-75" dirty="0">
              <a:solidFill>
                <a:srgbClr val="414E5E"/>
              </a:solidFill>
              <a:latin typeface="Gill Sans MT" panose="020B0502020104020203" pitchFamily="34" charset="0"/>
            </a:endParaRPr>
          </a:p>
        </p:txBody>
      </p:sp>
      <p:sp>
        <p:nvSpPr>
          <p:cNvPr id="3" name="TextBox 2">
            <a:extLst>
              <a:ext uri="{FF2B5EF4-FFF2-40B4-BE49-F238E27FC236}">
                <a16:creationId xmlns:a16="http://schemas.microsoft.com/office/drawing/2014/main" id="{413CF359-8BE8-26F7-1371-5C232F8D7FA0}"/>
              </a:ext>
            </a:extLst>
          </p:cNvPr>
          <p:cNvSpPr txBox="1"/>
          <p:nvPr/>
        </p:nvSpPr>
        <p:spPr>
          <a:xfrm>
            <a:off x="566358" y="877766"/>
            <a:ext cx="6488492" cy="461665"/>
          </a:xfrm>
          <a:prstGeom prst="rect">
            <a:avLst/>
          </a:prstGeom>
          <a:noFill/>
        </p:spPr>
        <p:txBody>
          <a:bodyPr wrap="square">
            <a:spAutoFit/>
          </a:bodyPr>
          <a:lstStyle/>
          <a:p>
            <a:pPr algn="ctr"/>
            <a:r>
              <a:rPr lang="en-GB" sz="2400" b="1" spc="-20" dirty="0">
                <a:solidFill>
                  <a:srgbClr val="414E5E"/>
                </a:solidFill>
                <a:latin typeface="Gill Sans MT" panose="020B0502020104020203" pitchFamily="34" charset="0"/>
              </a:rPr>
              <a:t>Understanding Attendance Percentages</a:t>
            </a:r>
            <a:endParaRPr lang="en-GB" sz="2400" b="1" dirty="0">
              <a:solidFill>
                <a:srgbClr val="414E5E"/>
              </a:solidFill>
            </a:endParaRPr>
          </a:p>
        </p:txBody>
      </p:sp>
      <p:grpSp>
        <p:nvGrpSpPr>
          <p:cNvPr id="4" name="Group 3">
            <a:extLst>
              <a:ext uri="{FF2B5EF4-FFF2-40B4-BE49-F238E27FC236}">
                <a16:creationId xmlns:a16="http://schemas.microsoft.com/office/drawing/2014/main" id="{546BCCBE-1ECB-6DCA-210B-83550AA6CD5C}"/>
              </a:ext>
            </a:extLst>
          </p:cNvPr>
          <p:cNvGrpSpPr/>
          <p:nvPr/>
        </p:nvGrpSpPr>
        <p:grpSpPr>
          <a:xfrm>
            <a:off x="683450" y="8749803"/>
            <a:ext cx="6264974" cy="1267439"/>
            <a:chOff x="620966" y="4945052"/>
            <a:chExt cx="6264974" cy="1267439"/>
          </a:xfrm>
        </p:grpSpPr>
        <p:sp>
          <p:nvSpPr>
            <p:cNvPr id="7" name="Rectangle: Rounded Corners 6">
              <a:extLst>
                <a:ext uri="{FF2B5EF4-FFF2-40B4-BE49-F238E27FC236}">
                  <a16:creationId xmlns:a16="http://schemas.microsoft.com/office/drawing/2014/main" id="{0171BCBB-5DFC-9F70-7D5F-CECBDC4A664C}"/>
                </a:ext>
              </a:extLst>
            </p:cNvPr>
            <p:cNvSpPr/>
            <p:nvPr/>
          </p:nvSpPr>
          <p:spPr>
            <a:xfrm>
              <a:off x="620966" y="4945052"/>
              <a:ext cx="6264974" cy="1267439"/>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Department for Education research </a:t>
              </a:r>
            </a:p>
            <a:p>
              <a:pPr algn="ctr"/>
              <a:r>
                <a:rPr lang="en-GB" dirty="0"/>
                <a:t>suggests that just 17 missed school</a:t>
              </a:r>
            </a:p>
            <a:p>
              <a:pPr algn="ctr"/>
              <a:r>
                <a:rPr lang="en-GB" dirty="0"/>
                <a:t>days a year equals a drop of a full </a:t>
              </a:r>
            </a:p>
            <a:p>
              <a:pPr algn="ctr"/>
              <a:r>
                <a:rPr lang="en-GB" dirty="0"/>
                <a:t>GCSE grade in every subject </a:t>
              </a:r>
            </a:p>
          </p:txBody>
        </p:sp>
        <p:sp>
          <p:nvSpPr>
            <p:cNvPr id="9" name="Circle: Hollow 8">
              <a:extLst>
                <a:ext uri="{FF2B5EF4-FFF2-40B4-BE49-F238E27FC236}">
                  <a16:creationId xmlns:a16="http://schemas.microsoft.com/office/drawing/2014/main" id="{EF1BCD7F-2A90-54C7-BD5F-019B015C8A33}"/>
                </a:ext>
              </a:extLst>
            </p:cNvPr>
            <p:cNvSpPr/>
            <p:nvPr/>
          </p:nvSpPr>
          <p:spPr>
            <a:xfrm>
              <a:off x="684530" y="5011124"/>
              <a:ext cx="1143000" cy="1131891"/>
            </a:xfrm>
            <a:prstGeom prst="donut">
              <a:avLst>
                <a:gd name="adj" fmla="val 964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rPr>
                <a:t>17</a:t>
              </a:r>
            </a:p>
            <a:p>
              <a:pPr algn="ctr"/>
              <a:r>
                <a:rPr lang="en-GB" sz="1200" dirty="0">
                  <a:solidFill>
                    <a:schemeClr val="bg1"/>
                  </a:solidFill>
                </a:rPr>
                <a:t>DAYS OF </a:t>
              </a:r>
            </a:p>
            <a:p>
              <a:pPr algn="ctr"/>
              <a:r>
                <a:rPr lang="en-GB" sz="1200" dirty="0">
                  <a:solidFill>
                    <a:schemeClr val="bg1"/>
                  </a:solidFill>
                </a:rPr>
                <a:t>ABSENCE</a:t>
              </a:r>
            </a:p>
          </p:txBody>
        </p:sp>
        <p:sp>
          <p:nvSpPr>
            <p:cNvPr id="10" name="Circle: Hollow 9">
              <a:extLst>
                <a:ext uri="{FF2B5EF4-FFF2-40B4-BE49-F238E27FC236}">
                  <a16:creationId xmlns:a16="http://schemas.microsoft.com/office/drawing/2014/main" id="{5C141255-0095-A86D-1A1E-84581851AA42}"/>
                </a:ext>
              </a:extLst>
            </p:cNvPr>
            <p:cNvSpPr/>
            <p:nvPr/>
          </p:nvSpPr>
          <p:spPr>
            <a:xfrm>
              <a:off x="5683250" y="5019495"/>
              <a:ext cx="1143000" cy="1131891"/>
            </a:xfrm>
            <a:prstGeom prst="donut">
              <a:avLst>
                <a:gd name="adj" fmla="val 964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rPr>
                <a:t>17</a:t>
              </a:r>
            </a:p>
            <a:p>
              <a:pPr algn="ctr"/>
              <a:r>
                <a:rPr lang="en-GB" sz="1200" dirty="0">
                  <a:solidFill>
                    <a:schemeClr val="bg1"/>
                  </a:solidFill>
                </a:rPr>
                <a:t>DAYS OF </a:t>
              </a:r>
            </a:p>
            <a:p>
              <a:pPr algn="ctr"/>
              <a:r>
                <a:rPr lang="en-GB" sz="1200" dirty="0">
                  <a:solidFill>
                    <a:schemeClr val="bg1"/>
                  </a:solidFill>
                </a:rPr>
                <a:t>ABSENCE</a:t>
              </a:r>
            </a:p>
          </p:txBody>
        </p:sp>
      </p:grpSp>
      <p:sp>
        <p:nvSpPr>
          <p:cNvPr id="27" name="Rectangle 26">
            <a:extLst>
              <a:ext uri="{FF2B5EF4-FFF2-40B4-BE49-F238E27FC236}">
                <a16:creationId xmlns:a16="http://schemas.microsoft.com/office/drawing/2014/main" id="{D67942CA-DF97-4269-B567-45DE1715F9D6}"/>
              </a:ext>
            </a:extLst>
          </p:cNvPr>
          <p:cNvSpPr/>
          <p:nvPr/>
        </p:nvSpPr>
        <p:spPr>
          <a:xfrm>
            <a:off x="2254250" y="2908300"/>
            <a:ext cx="3048000" cy="838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000" dirty="0"/>
              <a:t>ATTENDANCE</a:t>
            </a:r>
          </a:p>
        </p:txBody>
      </p:sp>
      <p:sp>
        <p:nvSpPr>
          <p:cNvPr id="28" name="Rectangle 27">
            <a:extLst>
              <a:ext uri="{FF2B5EF4-FFF2-40B4-BE49-F238E27FC236}">
                <a16:creationId xmlns:a16="http://schemas.microsoft.com/office/drawing/2014/main" id="{E8941E33-FE67-117B-F8EA-B659100847AD}"/>
              </a:ext>
            </a:extLst>
          </p:cNvPr>
          <p:cNvSpPr/>
          <p:nvPr/>
        </p:nvSpPr>
        <p:spPr>
          <a:xfrm>
            <a:off x="683450" y="4028059"/>
            <a:ext cx="6264974" cy="4591686"/>
          </a:xfrm>
          <a:prstGeom prst="rect">
            <a:avLst/>
          </a:prstGeom>
          <a:noFill/>
          <a:ln w="508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7AD4D7D8-5606-E4D1-D78E-42581AFE4203}"/>
              </a:ext>
            </a:extLst>
          </p:cNvPr>
          <p:cNvSpPr/>
          <p:nvPr/>
        </p:nvSpPr>
        <p:spPr>
          <a:xfrm>
            <a:off x="2711450" y="3824826"/>
            <a:ext cx="2209800" cy="457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WHAT 90% MEANS</a:t>
            </a:r>
          </a:p>
        </p:txBody>
      </p:sp>
      <p:sp>
        <p:nvSpPr>
          <p:cNvPr id="30" name="Oval 29">
            <a:extLst>
              <a:ext uri="{FF2B5EF4-FFF2-40B4-BE49-F238E27FC236}">
                <a16:creationId xmlns:a16="http://schemas.microsoft.com/office/drawing/2014/main" id="{EBC84C2B-68F4-002D-A0F2-CC3E3F1BE109}"/>
              </a:ext>
            </a:extLst>
          </p:cNvPr>
          <p:cNvSpPr/>
          <p:nvPr/>
        </p:nvSpPr>
        <p:spPr>
          <a:xfrm>
            <a:off x="882650" y="5384800"/>
            <a:ext cx="1600200" cy="16002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000" b="1" dirty="0"/>
              <a:t>90%</a:t>
            </a:r>
          </a:p>
          <a:p>
            <a:pPr algn="ctr"/>
            <a:r>
              <a:rPr lang="en-GB" sz="1400" dirty="0"/>
              <a:t>Attendance</a:t>
            </a:r>
          </a:p>
        </p:txBody>
      </p:sp>
      <p:sp>
        <p:nvSpPr>
          <p:cNvPr id="31" name="Rectangle 30">
            <a:extLst>
              <a:ext uri="{FF2B5EF4-FFF2-40B4-BE49-F238E27FC236}">
                <a16:creationId xmlns:a16="http://schemas.microsoft.com/office/drawing/2014/main" id="{150B5837-684F-CCD5-1499-9C65D9E87664}"/>
              </a:ext>
            </a:extLst>
          </p:cNvPr>
          <p:cNvSpPr/>
          <p:nvPr/>
        </p:nvSpPr>
        <p:spPr>
          <a:xfrm>
            <a:off x="2559050" y="4553837"/>
            <a:ext cx="1752600" cy="5939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What you miss each year</a:t>
            </a:r>
          </a:p>
        </p:txBody>
      </p:sp>
      <p:sp>
        <p:nvSpPr>
          <p:cNvPr id="32" name="Rectangle 31">
            <a:extLst>
              <a:ext uri="{FF2B5EF4-FFF2-40B4-BE49-F238E27FC236}">
                <a16:creationId xmlns:a16="http://schemas.microsoft.com/office/drawing/2014/main" id="{2F197BF9-142E-0337-9999-629E2B69143D}"/>
              </a:ext>
            </a:extLst>
          </p:cNvPr>
          <p:cNvSpPr/>
          <p:nvPr/>
        </p:nvSpPr>
        <p:spPr>
          <a:xfrm>
            <a:off x="4660900" y="4553837"/>
            <a:ext cx="1752600" cy="5939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What you miss over five years</a:t>
            </a:r>
          </a:p>
        </p:txBody>
      </p:sp>
      <p:sp>
        <p:nvSpPr>
          <p:cNvPr id="33" name="Oval 32">
            <a:extLst>
              <a:ext uri="{FF2B5EF4-FFF2-40B4-BE49-F238E27FC236}">
                <a16:creationId xmlns:a16="http://schemas.microsoft.com/office/drawing/2014/main" id="{1C2CECDD-DCA3-2A5A-F224-EED14C350694}"/>
              </a:ext>
            </a:extLst>
          </p:cNvPr>
          <p:cNvSpPr/>
          <p:nvPr/>
        </p:nvSpPr>
        <p:spPr>
          <a:xfrm>
            <a:off x="2711450" y="5310632"/>
            <a:ext cx="1295400" cy="119302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90</a:t>
            </a:r>
          </a:p>
          <a:p>
            <a:pPr algn="ctr"/>
            <a:r>
              <a:rPr lang="en-GB" sz="1400" dirty="0"/>
              <a:t>Days of lessons</a:t>
            </a:r>
          </a:p>
        </p:txBody>
      </p:sp>
      <p:sp>
        <p:nvSpPr>
          <p:cNvPr id="34" name="Oval 33">
            <a:extLst>
              <a:ext uri="{FF2B5EF4-FFF2-40B4-BE49-F238E27FC236}">
                <a16:creationId xmlns:a16="http://schemas.microsoft.com/office/drawing/2014/main" id="{CED9B696-D7B8-2092-DB60-463AE66105E8}"/>
              </a:ext>
            </a:extLst>
          </p:cNvPr>
          <p:cNvSpPr/>
          <p:nvPr/>
        </p:nvSpPr>
        <p:spPr>
          <a:xfrm>
            <a:off x="2711450" y="6929120"/>
            <a:ext cx="1295400" cy="119302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100+</a:t>
            </a:r>
          </a:p>
          <a:p>
            <a:pPr algn="ctr"/>
            <a:r>
              <a:rPr lang="en-GB" sz="1400" dirty="0"/>
              <a:t>Hours of learning</a:t>
            </a:r>
          </a:p>
        </p:txBody>
      </p:sp>
      <p:sp>
        <p:nvSpPr>
          <p:cNvPr id="35" name="Oval 34">
            <a:extLst>
              <a:ext uri="{FF2B5EF4-FFF2-40B4-BE49-F238E27FC236}">
                <a16:creationId xmlns:a16="http://schemas.microsoft.com/office/drawing/2014/main" id="{152244D1-401D-F8A5-4CC1-466CCBF1659F}"/>
              </a:ext>
            </a:extLst>
          </p:cNvPr>
          <p:cNvSpPr/>
          <p:nvPr/>
        </p:nvSpPr>
        <p:spPr>
          <a:xfrm>
            <a:off x="4845050" y="5310631"/>
            <a:ext cx="1295400" cy="119302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100</a:t>
            </a:r>
          </a:p>
          <a:p>
            <a:pPr algn="ctr"/>
            <a:r>
              <a:rPr lang="en-GB" sz="1400" dirty="0"/>
              <a:t>Days of lessons</a:t>
            </a:r>
          </a:p>
        </p:txBody>
      </p:sp>
      <p:sp>
        <p:nvSpPr>
          <p:cNvPr id="36" name="Oval 35">
            <a:extLst>
              <a:ext uri="{FF2B5EF4-FFF2-40B4-BE49-F238E27FC236}">
                <a16:creationId xmlns:a16="http://schemas.microsoft.com/office/drawing/2014/main" id="{62EE1A26-79B9-A5D9-2147-5A3C8AC411E7}"/>
              </a:ext>
            </a:extLst>
          </p:cNvPr>
          <p:cNvSpPr/>
          <p:nvPr/>
        </p:nvSpPr>
        <p:spPr>
          <a:xfrm>
            <a:off x="4845050" y="6926580"/>
            <a:ext cx="1295400" cy="119302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500+</a:t>
            </a:r>
          </a:p>
          <a:p>
            <a:pPr algn="ctr"/>
            <a:r>
              <a:rPr lang="en-GB" sz="1400" dirty="0"/>
              <a:t>Hours of learning</a:t>
            </a:r>
          </a:p>
        </p:txBody>
      </p:sp>
      <p:sp>
        <p:nvSpPr>
          <p:cNvPr id="44" name="Rectangle 43">
            <a:extLst>
              <a:ext uri="{FF2B5EF4-FFF2-40B4-BE49-F238E27FC236}">
                <a16:creationId xmlns:a16="http://schemas.microsoft.com/office/drawing/2014/main" id="{85ACDCEB-5351-0829-36FC-68477F0A1143}"/>
              </a:ext>
            </a:extLst>
          </p:cNvPr>
          <p:cNvSpPr/>
          <p:nvPr/>
        </p:nvSpPr>
        <p:spPr>
          <a:xfrm>
            <a:off x="4681158" y="8189268"/>
            <a:ext cx="925892" cy="3252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Year 10</a:t>
            </a:r>
          </a:p>
        </p:txBody>
      </p:sp>
      <p:sp>
        <p:nvSpPr>
          <p:cNvPr id="45" name="Rectangle 44">
            <a:extLst>
              <a:ext uri="{FF2B5EF4-FFF2-40B4-BE49-F238E27FC236}">
                <a16:creationId xmlns:a16="http://schemas.microsoft.com/office/drawing/2014/main" id="{43C880F2-0C6F-D4D1-C400-6DE069A8AA69}"/>
              </a:ext>
            </a:extLst>
          </p:cNvPr>
          <p:cNvSpPr/>
          <p:nvPr/>
        </p:nvSpPr>
        <p:spPr>
          <a:xfrm>
            <a:off x="5900358" y="8194052"/>
            <a:ext cx="925892" cy="3252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Year 11</a:t>
            </a:r>
          </a:p>
        </p:txBody>
      </p:sp>
      <p:sp>
        <p:nvSpPr>
          <p:cNvPr id="46" name="Rectangle 45">
            <a:extLst>
              <a:ext uri="{FF2B5EF4-FFF2-40B4-BE49-F238E27FC236}">
                <a16:creationId xmlns:a16="http://schemas.microsoft.com/office/drawing/2014/main" id="{B1B0560C-54B8-CA82-F157-B5F4FC1623CC}"/>
              </a:ext>
            </a:extLst>
          </p:cNvPr>
          <p:cNvSpPr/>
          <p:nvPr/>
        </p:nvSpPr>
        <p:spPr>
          <a:xfrm>
            <a:off x="3397250" y="8183680"/>
            <a:ext cx="925892" cy="3252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Year 9</a:t>
            </a:r>
          </a:p>
        </p:txBody>
      </p:sp>
      <p:sp>
        <p:nvSpPr>
          <p:cNvPr id="47" name="Rectangle 46">
            <a:extLst>
              <a:ext uri="{FF2B5EF4-FFF2-40B4-BE49-F238E27FC236}">
                <a16:creationId xmlns:a16="http://schemas.microsoft.com/office/drawing/2014/main" id="{0A3A400B-90A6-DD4A-19BA-B8E4B8B7116C}"/>
              </a:ext>
            </a:extLst>
          </p:cNvPr>
          <p:cNvSpPr/>
          <p:nvPr/>
        </p:nvSpPr>
        <p:spPr>
          <a:xfrm>
            <a:off x="2101850" y="8179099"/>
            <a:ext cx="925892" cy="3252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Year 8</a:t>
            </a:r>
          </a:p>
        </p:txBody>
      </p:sp>
      <p:sp>
        <p:nvSpPr>
          <p:cNvPr id="48" name="Rectangle 47">
            <a:extLst>
              <a:ext uri="{FF2B5EF4-FFF2-40B4-BE49-F238E27FC236}">
                <a16:creationId xmlns:a16="http://schemas.microsoft.com/office/drawing/2014/main" id="{16F17863-2DCD-C7AF-D3A4-D108BA6B7871}"/>
              </a:ext>
            </a:extLst>
          </p:cNvPr>
          <p:cNvSpPr/>
          <p:nvPr/>
        </p:nvSpPr>
        <p:spPr>
          <a:xfrm>
            <a:off x="807438" y="8166557"/>
            <a:ext cx="925892" cy="3252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Year 7</a:t>
            </a:r>
          </a:p>
        </p:txBody>
      </p:sp>
    </p:spTree>
    <p:extLst>
      <p:ext uri="{BB962C8B-B14F-4D97-AF65-F5344CB8AC3E}">
        <p14:creationId xmlns:p14="http://schemas.microsoft.com/office/powerpoint/2010/main" val="168378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B77DB79-2BD6-A9D8-00CC-52E325C23201}"/>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3C3F5F3A-A24C-A90C-2733-C44E7688F1E0}"/>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object 147">
            <a:extLst>
              <a:ext uri="{FF2B5EF4-FFF2-40B4-BE49-F238E27FC236}">
                <a16:creationId xmlns:a16="http://schemas.microsoft.com/office/drawing/2014/main" id="{21099E55-39D3-039D-2EF0-EF6D7D9FBA90}"/>
              </a:ext>
            </a:extLst>
          </p:cNvPr>
          <p:cNvSpPr txBox="1">
            <a:spLocks noGrp="1"/>
          </p:cNvSpPr>
          <p:nvPr>
            <p:ph type="title"/>
          </p:nvPr>
        </p:nvSpPr>
        <p:spPr>
          <a:xfrm>
            <a:off x="654050" y="1536700"/>
            <a:ext cx="3429000" cy="2598147"/>
          </a:xfrm>
          <a:prstGeom prst="rect">
            <a:avLst/>
          </a:prstGeom>
        </p:spPr>
        <p:txBody>
          <a:bodyPr vert="horz" wrap="square" lIns="0" tIns="12700" rIns="0" bIns="0" rtlCol="0">
            <a:spAutoFit/>
          </a:bodyPr>
          <a:lstStyle/>
          <a:p>
            <a:r>
              <a:rPr lang="en-GB" sz="1400" b="0" dirty="0">
                <a:solidFill>
                  <a:srgbClr val="414E5E"/>
                </a:solidFill>
                <a:latin typeface="Gill Sans MT" panose="020B0502020104020203" pitchFamily="34" charset="0"/>
              </a:rPr>
              <a:t>The place for your child to be on a school day</a:t>
            </a: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is at Castle Mead Academy.</a:t>
            </a: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 </a:t>
            </a: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If your child is not in school, you must have</a:t>
            </a: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a valid reason. We ask that you contact us by</a:t>
            </a: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phone, preferably before 8.00am, on</a:t>
            </a: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each day of absence.</a:t>
            </a: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 </a:t>
            </a: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Your child is expected to attend school every</a:t>
            </a: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day unless they are medically unfit or there</a:t>
            </a: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is an urgent, unavoidable family reason why</a:t>
            </a:r>
            <a:br>
              <a:rPr lang="en-GB" sz="1400" b="0" dirty="0">
                <a:solidFill>
                  <a:srgbClr val="414E5E"/>
                </a:solidFill>
                <a:latin typeface="Gill Sans MT" panose="020B0502020104020203" pitchFamily="34" charset="0"/>
              </a:rPr>
            </a:br>
            <a:r>
              <a:rPr lang="en-GB" sz="1400" b="0" dirty="0">
                <a:solidFill>
                  <a:srgbClr val="414E5E"/>
                </a:solidFill>
                <a:latin typeface="Gill Sans MT" panose="020B0502020104020203" pitchFamily="34" charset="0"/>
              </a:rPr>
              <a:t>they are not able to attend.</a:t>
            </a:r>
          </a:p>
        </p:txBody>
      </p:sp>
      <p:sp>
        <p:nvSpPr>
          <p:cNvPr id="3" name="TextBox 2">
            <a:extLst>
              <a:ext uri="{FF2B5EF4-FFF2-40B4-BE49-F238E27FC236}">
                <a16:creationId xmlns:a16="http://schemas.microsoft.com/office/drawing/2014/main" id="{68B7F200-D7E0-7C1A-08EF-3BF1B54FFF15}"/>
              </a:ext>
            </a:extLst>
          </p:cNvPr>
          <p:cNvSpPr txBox="1"/>
          <p:nvPr/>
        </p:nvSpPr>
        <p:spPr>
          <a:xfrm>
            <a:off x="566358" y="877766"/>
            <a:ext cx="6488492" cy="461665"/>
          </a:xfrm>
          <a:prstGeom prst="rect">
            <a:avLst/>
          </a:prstGeom>
          <a:noFill/>
        </p:spPr>
        <p:txBody>
          <a:bodyPr wrap="square">
            <a:spAutoFit/>
          </a:bodyPr>
          <a:lstStyle/>
          <a:p>
            <a:pPr algn="ctr"/>
            <a:r>
              <a:rPr lang="en-GB" sz="2400" b="1" spc="-20" dirty="0">
                <a:solidFill>
                  <a:srgbClr val="414E5E"/>
                </a:solidFill>
                <a:latin typeface="Gill Sans MT" panose="020B0502020104020203" pitchFamily="34" charset="0"/>
              </a:rPr>
              <a:t>Unavoidable Absence</a:t>
            </a:r>
            <a:endParaRPr lang="en-GB" sz="2800" b="1" dirty="0">
              <a:solidFill>
                <a:srgbClr val="414E5E"/>
              </a:solidFill>
            </a:endParaRPr>
          </a:p>
        </p:txBody>
      </p:sp>
      <p:sp>
        <p:nvSpPr>
          <p:cNvPr id="26" name="Rectangle: Rounded Corners 25">
            <a:extLst>
              <a:ext uri="{FF2B5EF4-FFF2-40B4-BE49-F238E27FC236}">
                <a16:creationId xmlns:a16="http://schemas.microsoft.com/office/drawing/2014/main" id="{544D98A8-E4DC-7D08-BEC4-BBEFAE3DE424}"/>
              </a:ext>
            </a:extLst>
          </p:cNvPr>
          <p:cNvSpPr/>
          <p:nvPr/>
        </p:nvSpPr>
        <p:spPr>
          <a:xfrm>
            <a:off x="4235449" y="1297968"/>
            <a:ext cx="2751362" cy="3890809"/>
          </a:xfrm>
          <a:prstGeom prst="roundRect">
            <a:avLst/>
          </a:prstGeom>
          <a:solidFill>
            <a:srgbClr val="414E5E"/>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latin typeface="Gill Sans MT" panose="020B0502020104020203" pitchFamily="34" charset="0"/>
              </a:rPr>
              <a:t>INFORMATION WE WILL REQUIRE</a:t>
            </a:r>
          </a:p>
          <a:p>
            <a:pPr algn="ctr"/>
            <a:endParaRPr lang="en-GB" sz="1100" b="1" dirty="0">
              <a:latin typeface="Gill Sans MT" panose="020B0502020104020203" pitchFamily="34" charset="0"/>
            </a:endParaRPr>
          </a:p>
          <a:p>
            <a:r>
              <a:rPr lang="en-GB" sz="1100" dirty="0">
                <a:solidFill>
                  <a:schemeClr val="lt1"/>
                </a:solidFill>
                <a:latin typeface="Gill Sans MT" panose="020B0502020104020203" pitchFamily="34" charset="0"/>
              </a:rPr>
              <a:t>Please ensure that you contact us by phone on each day of absence.  We will require the following information:</a:t>
            </a:r>
          </a:p>
          <a:p>
            <a:endParaRPr lang="en-GB" sz="1100" dirty="0">
              <a:solidFill>
                <a:schemeClr val="lt1"/>
              </a:solidFill>
              <a:latin typeface="Gill Sans MT" panose="020B0502020104020203" pitchFamily="34" charset="0"/>
            </a:endParaRPr>
          </a:p>
          <a:p>
            <a:pPr marL="171450" lvl="0" indent="-171450">
              <a:buFont typeface="Wingdings" panose="05000000000000000000" pitchFamily="2" charset="2"/>
              <a:buChar char="§"/>
            </a:pPr>
            <a:r>
              <a:rPr lang="en-GB" sz="1100" dirty="0">
                <a:solidFill>
                  <a:schemeClr val="lt1"/>
                </a:solidFill>
                <a:latin typeface="Gill Sans MT" panose="020B0502020104020203" pitchFamily="34" charset="0"/>
              </a:rPr>
              <a:t>Your child’s name and Year group</a:t>
            </a:r>
          </a:p>
          <a:p>
            <a:pPr marL="171450" lvl="0" indent="-171450">
              <a:buFont typeface="Wingdings" panose="05000000000000000000" pitchFamily="2" charset="2"/>
              <a:buChar char="§"/>
            </a:pPr>
            <a:r>
              <a:rPr lang="en-GB" sz="1100" dirty="0">
                <a:solidFill>
                  <a:schemeClr val="lt1"/>
                </a:solidFill>
                <a:latin typeface="Gill Sans MT" panose="020B0502020104020203" pitchFamily="34" charset="0"/>
              </a:rPr>
              <a:t>The reason for absence </a:t>
            </a:r>
            <a:r>
              <a:rPr lang="en-GB" sz="1100" b="1" dirty="0">
                <a:solidFill>
                  <a:schemeClr val="lt1"/>
                </a:solidFill>
                <a:latin typeface="Gill Sans MT" panose="020B0502020104020203" pitchFamily="34" charset="0"/>
              </a:rPr>
              <a:t>(each day)</a:t>
            </a:r>
            <a:endParaRPr lang="en-GB" sz="1100" dirty="0">
              <a:solidFill>
                <a:schemeClr val="lt1"/>
              </a:solidFill>
              <a:latin typeface="Gill Sans MT" panose="020B0502020104020203" pitchFamily="34" charset="0"/>
            </a:endParaRPr>
          </a:p>
          <a:p>
            <a:pPr marL="171450" lvl="0" indent="-171450">
              <a:buFont typeface="Wingdings" panose="05000000000000000000" pitchFamily="2" charset="2"/>
              <a:buChar char="§"/>
            </a:pPr>
            <a:r>
              <a:rPr lang="en-GB" sz="1100" dirty="0">
                <a:solidFill>
                  <a:schemeClr val="lt1"/>
                </a:solidFill>
                <a:latin typeface="Gill Sans MT" panose="020B0502020104020203" pitchFamily="34" charset="0"/>
              </a:rPr>
              <a:t>A date you expect your child to be back in school</a:t>
            </a:r>
          </a:p>
          <a:p>
            <a:endParaRPr lang="en-GB" sz="1100" dirty="0">
              <a:solidFill>
                <a:schemeClr val="lt1"/>
              </a:solidFill>
              <a:latin typeface="Gill Sans MT" panose="020B0502020104020203" pitchFamily="34" charset="0"/>
            </a:endParaRPr>
          </a:p>
          <a:p>
            <a:r>
              <a:rPr lang="en-GB" sz="1100" dirty="0">
                <a:solidFill>
                  <a:schemeClr val="lt1"/>
                </a:solidFill>
                <a:latin typeface="Gill Sans MT" panose="020B0502020104020203" pitchFamily="34" charset="0"/>
              </a:rPr>
              <a:t>Please provide all medical evidence to show why your child is not attending school. This can be emailed or sent in with your child upon their return to school.</a:t>
            </a:r>
          </a:p>
        </p:txBody>
      </p:sp>
      <p:pic>
        <p:nvPicPr>
          <p:cNvPr id="28" name="Graphic 27" descr="Telephone with solid fill">
            <a:extLst>
              <a:ext uri="{FF2B5EF4-FFF2-40B4-BE49-F238E27FC236}">
                <a16:creationId xmlns:a16="http://schemas.microsoft.com/office/drawing/2014/main" id="{69D6D88C-BB9C-573E-AC6B-9441E4AFA1FF}"/>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634396" y="4134847"/>
            <a:ext cx="540000" cy="540000"/>
          </a:xfrm>
          <a:prstGeom prst="rect">
            <a:avLst/>
          </a:prstGeom>
        </p:spPr>
      </p:pic>
      <p:sp>
        <p:nvSpPr>
          <p:cNvPr id="29" name="TextBox 28">
            <a:extLst>
              <a:ext uri="{FF2B5EF4-FFF2-40B4-BE49-F238E27FC236}">
                <a16:creationId xmlns:a16="http://schemas.microsoft.com/office/drawing/2014/main" id="{05CAFCC2-EF80-9171-3A8E-421875BEA71D}"/>
              </a:ext>
            </a:extLst>
          </p:cNvPr>
          <p:cNvSpPr txBox="1"/>
          <p:nvPr/>
        </p:nvSpPr>
        <p:spPr>
          <a:xfrm>
            <a:off x="1123949" y="4174014"/>
            <a:ext cx="3046793" cy="461665"/>
          </a:xfrm>
          <a:prstGeom prst="rect">
            <a:avLst/>
          </a:prstGeom>
          <a:noFill/>
        </p:spPr>
        <p:txBody>
          <a:bodyPr wrap="square" rtlCol="0">
            <a:spAutoFit/>
          </a:bodyPr>
          <a:lstStyle/>
          <a:p>
            <a:r>
              <a:rPr lang="en-GB" sz="1200" b="1" dirty="0">
                <a:solidFill>
                  <a:srgbClr val="414E5E"/>
                </a:solidFill>
                <a:latin typeface="Gill Sans MT" panose="020B0502020104020203" pitchFamily="34" charset="0"/>
              </a:rPr>
              <a:t>Contact us by phone:</a:t>
            </a:r>
          </a:p>
          <a:p>
            <a:r>
              <a:rPr lang="en-GB" sz="1200" b="1" spc="-20" dirty="0">
                <a:solidFill>
                  <a:srgbClr val="0070C0"/>
                </a:solidFill>
              </a:rPr>
              <a:t>0116 214 3150</a:t>
            </a:r>
            <a:r>
              <a:rPr lang="en-GB" sz="1200" b="1" spc="-20" dirty="0">
                <a:solidFill>
                  <a:srgbClr val="0070C0"/>
                </a:solidFill>
                <a:latin typeface="Gill Sans MT" panose="020B0502020104020203" pitchFamily="34" charset="0"/>
              </a:rPr>
              <a:t> </a:t>
            </a:r>
            <a:r>
              <a:rPr lang="en-GB" sz="1200" dirty="0">
                <a:solidFill>
                  <a:srgbClr val="414E5E"/>
                </a:solidFill>
                <a:latin typeface="Gill Sans MT" panose="020B0502020104020203" pitchFamily="34" charset="0"/>
              </a:rPr>
              <a:t>on each day of absence</a:t>
            </a:r>
            <a:endParaRPr lang="en-GB" sz="1200" b="1" dirty="0">
              <a:solidFill>
                <a:srgbClr val="97C11F"/>
              </a:solidFill>
              <a:latin typeface="Gill Sans MT" panose="020B0502020104020203" pitchFamily="34" charset="0"/>
            </a:endParaRPr>
          </a:p>
        </p:txBody>
      </p:sp>
      <p:sp>
        <p:nvSpPr>
          <p:cNvPr id="9" name="TextBox 8">
            <a:extLst>
              <a:ext uri="{FF2B5EF4-FFF2-40B4-BE49-F238E27FC236}">
                <a16:creationId xmlns:a16="http://schemas.microsoft.com/office/drawing/2014/main" id="{9A9CB3D4-766E-A94D-81EE-3E749CA6A7BF}"/>
              </a:ext>
            </a:extLst>
          </p:cNvPr>
          <p:cNvSpPr txBox="1"/>
          <p:nvPr/>
        </p:nvSpPr>
        <p:spPr>
          <a:xfrm>
            <a:off x="1149173" y="4685688"/>
            <a:ext cx="3046793" cy="646331"/>
          </a:xfrm>
          <a:prstGeom prst="rect">
            <a:avLst/>
          </a:prstGeom>
          <a:noFill/>
        </p:spPr>
        <p:txBody>
          <a:bodyPr wrap="square" rtlCol="0">
            <a:spAutoFit/>
          </a:bodyPr>
          <a:lstStyle/>
          <a:p>
            <a:r>
              <a:rPr lang="en-GB" sz="1200" b="1" dirty="0">
                <a:solidFill>
                  <a:srgbClr val="414E5E"/>
                </a:solidFill>
                <a:latin typeface="Gill Sans MT" panose="020B0502020104020203" pitchFamily="34" charset="0"/>
              </a:rPr>
              <a:t>General enquiries or support: </a:t>
            </a:r>
            <a:r>
              <a:rPr lang="en-GB" sz="1200" b="1" dirty="0">
                <a:solidFill>
                  <a:srgbClr val="0070C0"/>
                </a:solidFill>
                <a:latin typeface="Gill Sans MT" panose="020B0502020104020203" pitchFamily="34" charset="0"/>
              </a:rPr>
              <a:t>attendance@castle-tmet.uk</a:t>
            </a:r>
          </a:p>
          <a:p>
            <a:endParaRPr lang="en-GB" sz="1200" b="1" dirty="0">
              <a:solidFill>
                <a:srgbClr val="414E5E"/>
              </a:solidFill>
              <a:latin typeface="Gill Sans MT" panose="020B0502020104020203" pitchFamily="34" charset="0"/>
            </a:endParaRPr>
          </a:p>
        </p:txBody>
      </p:sp>
      <p:pic>
        <p:nvPicPr>
          <p:cNvPr id="12" name="Graphic 11" descr="Email with solid fill">
            <a:extLst>
              <a:ext uri="{FF2B5EF4-FFF2-40B4-BE49-F238E27FC236}">
                <a16:creationId xmlns:a16="http://schemas.microsoft.com/office/drawing/2014/main" id="{9C1CA9D8-E721-60ED-6E33-02AD745515A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54050" y="4635679"/>
            <a:ext cx="540000" cy="540000"/>
          </a:xfrm>
          <a:prstGeom prst="rect">
            <a:avLst/>
          </a:prstGeom>
        </p:spPr>
      </p:pic>
      <p:grpSp>
        <p:nvGrpSpPr>
          <p:cNvPr id="8" name="Group 7">
            <a:extLst>
              <a:ext uri="{FF2B5EF4-FFF2-40B4-BE49-F238E27FC236}">
                <a16:creationId xmlns:a16="http://schemas.microsoft.com/office/drawing/2014/main" id="{559ED197-46C1-D397-B51B-DB7FEDB5CAD6}"/>
              </a:ext>
            </a:extLst>
          </p:cNvPr>
          <p:cNvGrpSpPr/>
          <p:nvPr/>
        </p:nvGrpSpPr>
        <p:grpSpPr>
          <a:xfrm>
            <a:off x="885473" y="8623300"/>
            <a:ext cx="762127" cy="1248129"/>
            <a:chOff x="1416050" y="8051718"/>
            <a:chExt cx="762127" cy="1248129"/>
          </a:xfrm>
        </p:grpSpPr>
        <p:sp>
          <p:nvSpPr>
            <p:cNvPr id="5" name="Circle: Hollow 4">
              <a:extLst>
                <a:ext uri="{FF2B5EF4-FFF2-40B4-BE49-F238E27FC236}">
                  <a16:creationId xmlns:a16="http://schemas.microsoft.com/office/drawing/2014/main" id="{26CF37C4-EAE5-560F-D0E3-BF3CF72F1431}"/>
                </a:ext>
              </a:extLst>
            </p:cNvPr>
            <p:cNvSpPr/>
            <p:nvPr/>
          </p:nvSpPr>
          <p:spPr>
            <a:xfrm>
              <a:off x="1416050" y="8461647"/>
              <a:ext cx="762127" cy="838200"/>
            </a:xfrm>
            <a:prstGeom prst="donut">
              <a:avLst>
                <a:gd name="adj" fmla="val 25721"/>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rgbClr val="0070C0"/>
                  </a:solidFill>
                </a:rPr>
                <a:t>4</a:t>
              </a:r>
            </a:p>
          </p:txBody>
        </p:sp>
        <p:sp>
          <p:nvSpPr>
            <p:cNvPr id="7" name="Isosceles Triangle 6">
              <a:extLst>
                <a:ext uri="{FF2B5EF4-FFF2-40B4-BE49-F238E27FC236}">
                  <a16:creationId xmlns:a16="http://schemas.microsoft.com/office/drawing/2014/main" id="{ADC55BD0-5425-0766-B9B4-FB9590F87921}"/>
                </a:ext>
              </a:extLst>
            </p:cNvPr>
            <p:cNvSpPr/>
            <p:nvPr/>
          </p:nvSpPr>
          <p:spPr>
            <a:xfrm>
              <a:off x="1568449" y="8051718"/>
              <a:ext cx="457201" cy="571582"/>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0" name="Group 9">
            <a:extLst>
              <a:ext uri="{FF2B5EF4-FFF2-40B4-BE49-F238E27FC236}">
                <a16:creationId xmlns:a16="http://schemas.microsoft.com/office/drawing/2014/main" id="{4838FF97-99EE-A707-A6E2-0665A32DB7DC}"/>
              </a:ext>
            </a:extLst>
          </p:cNvPr>
          <p:cNvGrpSpPr/>
          <p:nvPr/>
        </p:nvGrpSpPr>
        <p:grpSpPr>
          <a:xfrm>
            <a:off x="2558923" y="8670571"/>
            <a:ext cx="762127" cy="1248129"/>
            <a:chOff x="1416050" y="8051718"/>
            <a:chExt cx="762127" cy="1248129"/>
          </a:xfrm>
        </p:grpSpPr>
        <p:sp>
          <p:nvSpPr>
            <p:cNvPr id="13" name="Circle: Hollow 12">
              <a:extLst>
                <a:ext uri="{FF2B5EF4-FFF2-40B4-BE49-F238E27FC236}">
                  <a16:creationId xmlns:a16="http://schemas.microsoft.com/office/drawing/2014/main" id="{FD3B3C1A-3262-33BF-9E35-B12E02C671F7}"/>
                </a:ext>
              </a:extLst>
            </p:cNvPr>
            <p:cNvSpPr/>
            <p:nvPr/>
          </p:nvSpPr>
          <p:spPr>
            <a:xfrm>
              <a:off x="1416050" y="8461647"/>
              <a:ext cx="762127" cy="838200"/>
            </a:xfrm>
            <a:prstGeom prst="donut">
              <a:avLst>
                <a:gd name="adj" fmla="val 25721"/>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rgbClr val="0070C0"/>
                  </a:solidFill>
                </a:rPr>
                <a:t>4</a:t>
              </a:r>
            </a:p>
          </p:txBody>
        </p:sp>
        <p:sp>
          <p:nvSpPr>
            <p:cNvPr id="14" name="Isosceles Triangle 13">
              <a:extLst>
                <a:ext uri="{FF2B5EF4-FFF2-40B4-BE49-F238E27FC236}">
                  <a16:creationId xmlns:a16="http://schemas.microsoft.com/office/drawing/2014/main" id="{90721A65-C6CA-FA5C-657E-29809093B6B0}"/>
                </a:ext>
              </a:extLst>
            </p:cNvPr>
            <p:cNvSpPr/>
            <p:nvPr/>
          </p:nvSpPr>
          <p:spPr>
            <a:xfrm>
              <a:off x="1568449" y="8051718"/>
              <a:ext cx="457201" cy="571582"/>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6" name="Group 15">
            <a:extLst>
              <a:ext uri="{FF2B5EF4-FFF2-40B4-BE49-F238E27FC236}">
                <a16:creationId xmlns:a16="http://schemas.microsoft.com/office/drawing/2014/main" id="{90BBA147-9B90-80A2-D166-5262495B0D7D}"/>
              </a:ext>
            </a:extLst>
          </p:cNvPr>
          <p:cNvGrpSpPr/>
          <p:nvPr/>
        </p:nvGrpSpPr>
        <p:grpSpPr>
          <a:xfrm>
            <a:off x="4083050" y="8699500"/>
            <a:ext cx="762127" cy="1248129"/>
            <a:chOff x="1416050" y="8051718"/>
            <a:chExt cx="762127" cy="1248129"/>
          </a:xfrm>
        </p:grpSpPr>
        <p:sp>
          <p:nvSpPr>
            <p:cNvPr id="17" name="Circle: Hollow 16">
              <a:extLst>
                <a:ext uri="{FF2B5EF4-FFF2-40B4-BE49-F238E27FC236}">
                  <a16:creationId xmlns:a16="http://schemas.microsoft.com/office/drawing/2014/main" id="{0A8DEB05-B625-D64A-C3DF-17504DBBBE4F}"/>
                </a:ext>
              </a:extLst>
            </p:cNvPr>
            <p:cNvSpPr/>
            <p:nvPr/>
          </p:nvSpPr>
          <p:spPr>
            <a:xfrm>
              <a:off x="1416050" y="8461647"/>
              <a:ext cx="762127" cy="838200"/>
            </a:xfrm>
            <a:prstGeom prst="donut">
              <a:avLst>
                <a:gd name="adj" fmla="val 25721"/>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rgbClr val="0070C0"/>
                  </a:solidFill>
                </a:rPr>
                <a:t>4</a:t>
              </a:r>
            </a:p>
          </p:txBody>
        </p:sp>
        <p:sp>
          <p:nvSpPr>
            <p:cNvPr id="18" name="Isosceles Triangle 17">
              <a:extLst>
                <a:ext uri="{FF2B5EF4-FFF2-40B4-BE49-F238E27FC236}">
                  <a16:creationId xmlns:a16="http://schemas.microsoft.com/office/drawing/2014/main" id="{B3FF771F-B4F7-8BD0-DE15-A329649FF421}"/>
                </a:ext>
              </a:extLst>
            </p:cNvPr>
            <p:cNvSpPr/>
            <p:nvPr/>
          </p:nvSpPr>
          <p:spPr>
            <a:xfrm>
              <a:off x="1568449" y="8051718"/>
              <a:ext cx="457201" cy="571582"/>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a:extLst>
              <a:ext uri="{FF2B5EF4-FFF2-40B4-BE49-F238E27FC236}">
                <a16:creationId xmlns:a16="http://schemas.microsoft.com/office/drawing/2014/main" id="{984F0494-A804-D8FB-F26D-9269C31E07BE}"/>
              </a:ext>
            </a:extLst>
          </p:cNvPr>
          <p:cNvGrpSpPr/>
          <p:nvPr/>
        </p:nvGrpSpPr>
        <p:grpSpPr>
          <a:xfrm>
            <a:off x="5759450" y="8670571"/>
            <a:ext cx="762127" cy="1248129"/>
            <a:chOff x="1416050" y="8051718"/>
            <a:chExt cx="762127" cy="1248129"/>
          </a:xfrm>
        </p:grpSpPr>
        <p:sp>
          <p:nvSpPr>
            <p:cNvPr id="20" name="Circle: Hollow 19">
              <a:extLst>
                <a:ext uri="{FF2B5EF4-FFF2-40B4-BE49-F238E27FC236}">
                  <a16:creationId xmlns:a16="http://schemas.microsoft.com/office/drawing/2014/main" id="{8EBC9F8E-32C6-2BF2-1586-4CCB157F4F0E}"/>
                </a:ext>
              </a:extLst>
            </p:cNvPr>
            <p:cNvSpPr/>
            <p:nvPr/>
          </p:nvSpPr>
          <p:spPr>
            <a:xfrm>
              <a:off x="1416050" y="8461647"/>
              <a:ext cx="762127" cy="838200"/>
            </a:xfrm>
            <a:prstGeom prst="donut">
              <a:avLst>
                <a:gd name="adj" fmla="val 25721"/>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rgbClr val="0070C0"/>
                  </a:solidFill>
                </a:rPr>
                <a:t>4</a:t>
              </a:r>
            </a:p>
          </p:txBody>
        </p:sp>
        <p:sp>
          <p:nvSpPr>
            <p:cNvPr id="21" name="Isosceles Triangle 20">
              <a:extLst>
                <a:ext uri="{FF2B5EF4-FFF2-40B4-BE49-F238E27FC236}">
                  <a16:creationId xmlns:a16="http://schemas.microsoft.com/office/drawing/2014/main" id="{9D6AE68A-77C0-9E7B-F170-E56BB7073112}"/>
                </a:ext>
              </a:extLst>
            </p:cNvPr>
            <p:cNvSpPr/>
            <p:nvPr/>
          </p:nvSpPr>
          <p:spPr>
            <a:xfrm>
              <a:off x="1568449" y="8051718"/>
              <a:ext cx="457201" cy="571582"/>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2" name="Oval 21">
            <a:extLst>
              <a:ext uri="{FF2B5EF4-FFF2-40B4-BE49-F238E27FC236}">
                <a16:creationId xmlns:a16="http://schemas.microsoft.com/office/drawing/2014/main" id="{94CF4FF5-FC0A-5ED4-359C-847F2D18F512}"/>
              </a:ext>
            </a:extLst>
          </p:cNvPr>
          <p:cNvSpPr/>
          <p:nvPr/>
        </p:nvSpPr>
        <p:spPr>
          <a:xfrm>
            <a:off x="5384162" y="7023100"/>
            <a:ext cx="1670688" cy="149552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£408</a:t>
            </a:r>
          </a:p>
          <a:p>
            <a:pPr algn="ctr"/>
            <a:r>
              <a:rPr lang="en-GB" sz="1400" dirty="0"/>
              <a:t>No Qualifications (Minimum wage level)</a:t>
            </a:r>
          </a:p>
        </p:txBody>
      </p:sp>
      <p:sp>
        <p:nvSpPr>
          <p:cNvPr id="23" name="Oval 22">
            <a:extLst>
              <a:ext uri="{FF2B5EF4-FFF2-40B4-BE49-F238E27FC236}">
                <a16:creationId xmlns:a16="http://schemas.microsoft.com/office/drawing/2014/main" id="{E5B7267A-A383-A966-AA4D-4B24EC4F4A2A}"/>
              </a:ext>
            </a:extLst>
          </p:cNvPr>
          <p:cNvSpPr/>
          <p:nvPr/>
        </p:nvSpPr>
        <p:spPr>
          <a:xfrm>
            <a:off x="3716461" y="6525230"/>
            <a:ext cx="1670688" cy="149552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£541</a:t>
            </a:r>
          </a:p>
          <a:p>
            <a:pPr algn="ctr"/>
            <a:r>
              <a:rPr lang="en-GB" sz="1400" dirty="0"/>
              <a:t>GCSE’s</a:t>
            </a:r>
          </a:p>
          <a:p>
            <a:pPr algn="ctr"/>
            <a:r>
              <a:rPr lang="en-GB" sz="1400" dirty="0"/>
              <a:t>Level 2</a:t>
            </a:r>
          </a:p>
        </p:txBody>
      </p:sp>
      <p:sp>
        <p:nvSpPr>
          <p:cNvPr id="24" name="Oval 23">
            <a:extLst>
              <a:ext uri="{FF2B5EF4-FFF2-40B4-BE49-F238E27FC236}">
                <a16:creationId xmlns:a16="http://schemas.microsoft.com/office/drawing/2014/main" id="{182F14C6-C2FC-A386-DFD3-16A94EE4296E}"/>
              </a:ext>
            </a:extLst>
          </p:cNvPr>
          <p:cNvSpPr/>
          <p:nvPr/>
        </p:nvSpPr>
        <p:spPr>
          <a:xfrm>
            <a:off x="2107562" y="5984775"/>
            <a:ext cx="1670688" cy="149552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£570</a:t>
            </a:r>
          </a:p>
          <a:p>
            <a:pPr algn="ctr"/>
            <a:r>
              <a:rPr lang="en-GB" sz="1400" dirty="0"/>
              <a:t>A-Levels</a:t>
            </a:r>
          </a:p>
          <a:p>
            <a:pPr algn="ctr"/>
            <a:r>
              <a:rPr lang="en-GB" sz="1400" dirty="0"/>
              <a:t>Level 3</a:t>
            </a:r>
          </a:p>
        </p:txBody>
      </p:sp>
      <p:sp>
        <p:nvSpPr>
          <p:cNvPr id="25" name="Oval 24">
            <a:extLst>
              <a:ext uri="{FF2B5EF4-FFF2-40B4-BE49-F238E27FC236}">
                <a16:creationId xmlns:a16="http://schemas.microsoft.com/office/drawing/2014/main" id="{E5FFE954-4F72-24E3-A177-70B0661E8FEE}"/>
              </a:ext>
            </a:extLst>
          </p:cNvPr>
          <p:cNvSpPr/>
          <p:nvPr/>
        </p:nvSpPr>
        <p:spPr>
          <a:xfrm>
            <a:off x="470722" y="5517722"/>
            <a:ext cx="1670688" cy="149552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£788</a:t>
            </a:r>
          </a:p>
          <a:p>
            <a:pPr algn="ctr"/>
            <a:r>
              <a:rPr lang="en-GB" sz="1400" dirty="0"/>
              <a:t>Graduate</a:t>
            </a:r>
          </a:p>
          <a:p>
            <a:pPr algn="ctr"/>
            <a:r>
              <a:rPr lang="en-GB" sz="1400" dirty="0"/>
              <a:t>Level 4</a:t>
            </a:r>
          </a:p>
        </p:txBody>
      </p:sp>
      <p:sp>
        <p:nvSpPr>
          <p:cNvPr id="27" name="Oval 26">
            <a:extLst>
              <a:ext uri="{FF2B5EF4-FFF2-40B4-BE49-F238E27FC236}">
                <a16:creationId xmlns:a16="http://schemas.microsoft.com/office/drawing/2014/main" id="{22A2C75B-9E49-B52D-F461-B382F1592DC0}"/>
              </a:ext>
            </a:extLst>
          </p:cNvPr>
          <p:cNvSpPr/>
          <p:nvPr/>
        </p:nvSpPr>
        <p:spPr>
          <a:xfrm>
            <a:off x="4869075" y="5217518"/>
            <a:ext cx="2059278" cy="1805582"/>
          </a:xfrm>
          <a:prstGeom prst="ellipse">
            <a:avLst/>
          </a:prstGeom>
          <a:ln w="41275">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t>Attendance links to qualifications and future earnings. Below are the average weekly pay for full time employees by highest qualification</a:t>
            </a:r>
          </a:p>
        </p:txBody>
      </p:sp>
      <p:grpSp>
        <p:nvGrpSpPr>
          <p:cNvPr id="35" name="Group 34">
            <a:extLst>
              <a:ext uri="{FF2B5EF4-FFF2-40B4-BE49-F238E27FC236}">
                <a16:creationId xmlns:a16="http://schemas.microsoft.com/office/drawing/2014/main" id="{AED27397-54AA-1096-03E9-55413765D3BD}"/>
              </a:ext>
            </a:extLst>
          </p:cNvPr>
          <p:cNvGrpSpPr/>
          <p:nvPr/>
        </p:nvGrpSpPr>
        <p:grpSpPr>
          <a:xfrm>
            <a:off x="1266537" y="7175500"/>
            <a:ext cx="0" cy="1514829"/>
            <a:chOff x="1266537" y="7175500"/>
            <a:chExt cx="0" cy="1514829"/>
          </a:xfrm>
        </p:grpSpPr>
        <p:cxnSp>
          <p:nvCxnSpPr>
            <p:cNvPr id="31" name="Straight Connector 30">
              <a:extLst>
                <a:ext uri="{FF2B5EF4-FFF2-40B4-BE49-F238E27FC236}">
                  <a16:creationId xmlns:a16="http://schemas.microsoft.com/office/drawing/2014/main" id="{1BF6A564-BA26-CF1F-1E01-E24AD98C069B}"/>
                </a:ext>
              </a:extLst>
            </p:cNvPr>
            <p:cNvCxnSpPr>
              <a:cxnSpLocks/>
            </p:cNvCxnSpPr>
            <p:nvPr/>
          </p:nvCxnSpPr>
          <p:spPr>
            <a:xfrm>
              <a:off x="1266537" y="7175500"/>
              <a:ext cx="0" cy="359708"/>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2E40F52-BEBD-A3D2-6A96-FAA5413318BB}"/>
                </a:ext>
              </a:extLst>
            </p:cNvPr>
            <p:cNvCxnSpPr>
              <a:cxnSpLocks/>
            </p:cNvCxnSpPr>
            <p:nvPr/>
          </p:nvCxnSpPr>
          <p:spPr>
            <a:xfrm>
              <a:off x="1266537" y="7795711"/>
              <a:ext cx="0" cy="359708"/>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7B99EA2C-E979-BC8E-1018-224417A06826}"/>
                </a:ext>
              </a:extLst>
            </p:cNvPr>
            <p:cNvCxnSpPr>
              <a:cxnSpLocks/>
            </p:cNvCxnSpPr>
            <p:nvPr/>
          </p:nvCxnSpPr>
          <p:spPr>
            <a:xfrm>
              <a:off x="1266537" y="8330621"/>
              <a:ext cx="0" cy="359708"/>
            </a:xfrm>
            <a:prstGeom prst="line">
              <a:avLst/>
            </a:prstGeom>
            <a:ln w="50800"/>
          </p:spPr>
          <p:style>
            <a:lnRef idx="1">
              <a:schemeClr val="accent1"/>
            </a:lnRef>
            <a:fillRef idx="0">
              <a:schemeClr val="accent1"/>
            </a:fillRef>
            <a:effectRef idx="0">
              <a:schemeClr val="accent1"/>
            </a:effectRef>
            <a:fontRef idx="minor">
              <a:schemeClr val="tx1"/>
            </a:fontRef>
          </p:style>
        </p:cxnSp>
      </p:grpSp>
      <p:grpSp>
        <p:nvGrpSpPr>
          <p:cNvPr id="36" name="Group 35">
            <a:extLst>
              <a:ext uri="{FF2B5EF4-FFF2-40B4-BE49-F238E27FC236}">
                <a16:creationId xmlns:a16="http://schemas.microsoft.com/office/drawing/2014/main" id="{CD1F35F6-3365-4CD4-D957-2DCA52404A9B}"/>
              </a:ext>
            </a:extLst>
          </p:cNvPr>
          <p:cNvGrpSpPr/>
          <p:nvPr/>
        </p:nvGrpSpPr>
        <p:grpSpPr>
          <a:xfrm>
            <a:off x="2940050" y="7283064"/>
            <a:ext cx="0" cy="1514829"/>
            <a:chOff x="1266537" y="7175500"/>
            <a:chExt cx="0" cy="1514829"/>
          </a:xfrm>
        </p:grpSpPr>
        <p:cxnSp>
          <p:nvCxnSpPr>
            <p:cNvPr id="37" name="Straight Connector 36">
              <a:extLst>
                <a:ext uri="{FF2B5EF4-FFF2-40B4-BE49-F238E27FC236}">
                  <a16:creationId xmlns:a16="http://schemas.microsoft.com/office/drawing/2014/main" id="{63E33F18-20A3-EED9-8EE9-34821958C48F}"/>
                </a:ext>
              </a:extLst>
            </p:cNvPr>
            <p:cNvCxnSpPr>
              <a:cxnSpLocks/>
            </p:cNvCxnSpPr>
            <p:nvPr/>
          </p:nvCxnSpPr>
          <p:spPr>
            <a:xfrm>
              <a:off x="1266537" y="7175500"/>
              <a:ext cx="0" cy="359708"/>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5E806FC-7F59-D990-6C19-FB9C743FD391}"/>
                </a:ext>
              </a:extLst>
            </p:cNvPr>
            <p:cNvCxnSpPr>
              <a:cxnSpLocks/>
            </p:cNvCxnSpPr>
            <p:nvPr/>
          </p:nvCxnSpPr>
          <p:spPr>
            <a:xfrm>
              <a:off x="1266537" y="7795711"/>
              <a:ext cx="0" cy="359708"/>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25FC25F-ED2C-FEB8-1875-DA71C3CB63D7}"/>
                </a:ext>
              </a:extLst>
            </p:cNvPr>
            <p:cNvCxnSpPr>
              <a:cxnSpLocks/>
            </p:cNvCxnSpPr>
            <p:nvPr/>
          </p:nvCxnSpPr>
          <p:spPr>
            <a:xfrm>
              <a:off x="1266537" y="8330621"/>
              <a:ext cx="0" cy="359708"/>
            </a:xfrm>
            <a:prstGeom prst="line">
              <a:avLst/>
            </a:prstGeom>
            <a:ln w="50800"/>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75426B60-8722-6335-B836-B5C9CD8384D5}"/>
              </a:ext>
            </a:extLst>
          </p:cNvPr>
          <p:cNvGrpSpPr/>
          <p:nvPr/>
        </p:nvGrpSpPr>
        <p:grpSpPr>
          <a:xfrm>
            <a:off x="4480430" y="7637912"/>
            <a:ext cx="0" cy="1514829"/>
            <a:chOff x="1266537" y="7175500"/>
            <a:chExt cx="0" cy="1514829"/>
          </a:xfrm>
        </p:grpSpPr>
        <p:cxnSp>
          <p:nvCxnSpPr>
            <p:cNvPr id="41" name="Straight Connector 40">
              <a:extLst>
                <a:ext uri="{FF2B5EF4-FFF2-40B4-BE49-F238E27FC236}">
                  <a16:creationId xmlns:a16="http://schemas.microsoft.com/office/drawing/2014/main" id="{9F5C9560-ACC4-DE5D-7F18-1638EA895022}"/>
                </a:ext>
              </a:extLst>
            </p:cNvPr>
            <p:cNvCxnSpPr>
              <a:cxnSpLocks/>
            </p:cNvCxnSpPr>
            <p:nvPr/>
          </p:nvCxnSpPr>
          <p:spPr>
            <a:xfrm>
              <a:off x="1266537" y="7175500"/>
              <a:ext cx="0" cy="359708"/>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4E6760EB-2A9D-A6D3-218E-D66C9665BABF}"/>
                </a:ext>
              </a:extLst>
            </p:cNvPr>
            <p:cNvCxnSpPr>
              <a:cxnSpLocks/>
            </p:cNvCxnSpPr>
            <p:nvPr/>
          </p:nvCxnSpPr>
          <p:spPr>
            <a:xfrm>
              <a:off x="1266537" y="7795711"/>
              <a:ext cx="0" cy="359708"/>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78E1F4E-974E-0094-46E1-DF39815B9119}"/>
                </a:ext>
              </a:extLst>
            </p:cNvPr>
            <p:cNvCxnSpPr>
              <a:cxnSpLocks/>
            </p:cNvCxnSpPr>
            <p:nvPr/>
          </p:nvCxnSpPr>
          <p:spPr>
            <a:xfrm>
              <a:off x="1266537" y="8330621"/>
              <a:ext cx="0" cy="359708"/>
            </a:xfrm>
            <a:prstGeom prst="line">
              <a:avLst/>
            </a:prstGeom>
            <a:ln w="508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13385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F0A26-A376-78AF-BA78-301ED26B673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D029646-EC41-C61D-550E-D8B740EA64C1}"/>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1" name="Rectangle 10">
            <a:extLst>
              <a:ext uri="{FF2B5EF4-FFF2-40B4-BE49-F238E27FC236}">
                <a16:creationId xmlns:a16="http://schemas.microsoft.com/office/drawing/2014/main" id="{AB7F2F8F-F3C3-F7C6-E09B-2A98647D501E}"/>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bject 147">
            <a:extLst>
              <a:ext uri="{FF2B5EF4-FFF2-40B4-BE49-F238E27FC236}">
                <a16:creationId xmlns:a16="http://schemas.microsoft.com/office/drawing/2014/main" id="{DA95CDBD-2578-AA47-0D47-67BDEF68BDC3}"/>
              </a:ext>
            </a:extLst>
          </p:cNvPr>
          <p:cNvSpPr txBox="1">
            <a:spLocks/>
          </p:cNvSpPr>
          <p:nvPr/>
        </p:nvSpPr>
        <p:spPr>
          <a:xfrm>
            <a:off x="566358" y="6687378"/>
            <a:ext cx="6488492" cy="3498394"/>
          </a:xfrm>
          <a:prstGeom prst="rect">
            <a:avLst/>
          </a:prstGeom>
          <a:solidFill>
            <a:srgbClr val="0070C0"/>
          </a:solidFill>
        </p:spPr>
        <p:txBody>
          <a:bodyPr vert="horz" wrap="square" lIns="0" tIns="12700" rIns="0" bIns="0" rtlCol="0">
            <a:spAutoFit/>
          </a:bodyPr>
          <a:lstStyle>
            <a:lvl1pPr>
              <a:defRPr sz="2800" b="1" i="0">
                <a:solidFill>
                  <a:srgbClr val="0070C0"/>
                </a:solidFill>
                <a:latin typeface="Gill Sans Nova Book"/>
                <a:ea typeface="+mj-ea"/>
                <a:cs typeface="Gill Sans Nova Book"/>
              </a:defRPr>
            </a:lvl1pPr>
          </a:lstStyle>
          <a:p>
            <a:pPr marL="12700" algn="l">
              <a:spcBef>
                <a:spcPts val="100"/>
              </a:spcBef>
            </a:pPr>
            <a:r>
              <a:rPr lang="en-GB" sz="1600" b="0" spc="-20" dirty="0">
                <a:solidFill>
                  <a:schemeClr val="bg1"/>
                </a:solidFill>
                <a:latin typeface="+mn-lt"/>
              </a:rPr>
              <a:t>Mr T Gardner</a:t>
            </a:r>
            <a:br>
              <a:rPr lang="en-GB" sz="1600" b="0" spc="-20" dirty="0">
                <a:solidFill>
                  <a:schemeClr val="bg1"/>
                </a:solidFill>
                <a:latin typeface="+mn-lt"/>
              </a:rPr>
            </a:br>
            <a:r>
              <a:rPr lang="en-GB" sz="1600" b="0" spc="-20" dirty="0">
                <a:solidFill>
                  <a:schemeClr val="bg1"/>
                </a:solidFill>
                <a:latin typeface="+mn-lt"/>
              </a:rPr>
              <a:t>Assistant Principal Belonging</a:t>
            </a:r>
            <a:br>
              <a:rPr lang="en-GB" sz="1600" b="0" spc="-20" dirty="0">
                <a:solidFill>
                  <a:schemeClr val="bg1"/>
                </a:solidFill>
                <a:latin typeface="+mn-lt"/>
              </a:rPr>
            </a:br>
            <a:r>
              <a:rPr lang="en-GB" sz="1600" b="0" spc="-20" dirty="0">
                <a:solidFill>
                  <a:srgbClr val="97C11F"/>
                </a:solidFill>
                <a:latin typeface="+mn-lt"/>
              </a:rPr>
              <a:t>tgardner@castle-tmet.uk</a:t>
            </a:r>
            <a:br>
              <a:rPr lang="en-GB" sz="1600" b="0" spc="-20" dirty="0">
                <a:solidFill>
                  <a:schemeClr val="bg1"/>
                </a:solidFill>
                <a:latin typeface="+mn-lt"/>
              </a:rPr>
            </a:br>
            <a:br>
              <a:rPr lang="en-GB" sz="1600" b="0" spc="-20" dirty="0">
                <a:solidFill>
                  <a:schemeClr val="bg1"/>
                </a:solidFill>
                <a:latin typeface="+mn-lt"/>
              </a:rPr>
            </a:br>
            <a:r>
              <a:rPr lang="en-GB" sz="1600" b="0" spc="-20" dirty="0">
                <a:solidFill>
                  <a:schemeClr val="bg1"/>
                </a:solidFill>
                <a:latin typeface="+mn-lt"/>
              </a:rPr>
              <a:t>Mrs B Rai</a:t>
            </a:r>
            <a:br>
              <a:rPr lang="en-GB" sz="1600" b="0" spc="-20" dirty="0">
                <a:solidFill>
                  <a:schemeClr val="bg1"/>
                </a:solidFill>
                <a:latin typeface="+mn-lt"/>
              </a:rPr>
            </a:br>
            <a:r>
              <a:rPr lang="en-GB" sz="1600" b="0" spc="-20" dirty="0">
                <a:solidFill>
                  <a:schemeClr val="bg1"/>
                </a:solidFill>
                <a:latin typeface="+mn-lt"/>
              </a:rPr>
              <a:t>Attendance Manager</a:t>
            </a:r>
            <a:br>
              <a:rPr lang="en-GB" sz="1600" b="0" spc="-20" dirty="0">
                <a:solidFill>
                  <a:schemeClr val="bg1"/>
                </a:solidFill>
                <a:latin typeface="+mn-lt"/>
              </a:rPr>
            </a:br>
            <a:r>
              <a:rPr lang="en-GB" sz="1600" b="0" spc="-20" dirty="0">
                <a:solidFill>
                  <a:srgbClr val="97C11F"/>
                </a:solidFill>
                <a:latin typeface="+mn-lt"/>
              </a:rPr>
              <a:t>brai@castle-tmet.uk</a:t>
            </a:r>
            <a:br>
              <a:rPr lang="en-GB" sz="1600" b="0" spc="-20" dirty="0">
                <a:solidFill>
                  <a:schemeClr val="bg1"/>
                </a:solidFill>
                <a:latin typeface="+mn-lt"/>
              </a:rPr>
            </a:br>
            <a:br>
              <a:rPr lang="en-GB" sz="1600" b="0" spc="-20" dirty="0">
                <a:solidFill>
                  <a:schemeClr val="bg1"/>
                </a:solidFill>
                <a:latin typeface="+mn-lt"/>
              </a:rPr>
            </a:br>
            <a:r>
              <a:rPr lang="en-GB" sz="1600" b="0" spc="-20" dirty="0">
                <a:solidFill>
                  <a:schemeClr val="bg1"/>
                </a:solidFill>
                <a:latin typeface="+mn-lt"/>
              </a:rPr>
              <a:t>Castle Mead Academy</a:t>
            </a:r>
          </a:p>
          <a:p>
            <a:pPr marL="12700" algn="l">
              <a:spcBef>
                <a:spcPts val="100"/>
              </a:spcBef>
            </a:pPr>
            <a:r>
              <a:rPr lang="en-GB" sz="1600" b="0" spc="-20" dirty="0">
                <a:solidFill>
                  <a:schemeClr val="bg1"/>
                </a:solidFill>
                <a:latin typeface="+mn-lt"/>
              </a:rPr>
              <a:t>Richard III Road</a:t>
            </a:r>
          </a:p>
          <a:p>
            <a:pPr marL="12700" algn="l">
              <a:spcBef>
                <a:spcPts val="100"/>
              </a:spcBef>
            </a:pPr>
            <a:r>
              <a:rPr lang="en-GB" sz="1600" b="0" spc="-20" dirty="0">
                <a:solidFill>
                  <a:schemeClr val="bg1"/>
                </a:solidFill>
                <a:latin typeface="+mn-lt"/>
              </a:rPr>
              <a:t>Leicester</a:t>
            </a:r>
          </a:p>
          <a:p>
            <a:pPr marL="12700" algn="l">
              <a:spcBef>
                <a:spcPts val="100"/>
              </a:spcBef>
            </a:pPr>
            <a:r>
              <a:rPr lang="en-GB" sz="1600" b="0" spc="-20" dirty="0">
                <a:solidFill>
                  <a:schemeClr val="bg1"/>
                </a:solidFill>
                <a:latin typeface="+mn-lt"/>
              </a:rPr>
              <a:t>LE3 5QT</a:t>
            </a:r>
            <a:br>
              <a:rPr lang="en-GB" sz="1600" b="0" spc="-20" dirty="0">
                <a:solidFill>
                  <a:schemeClr val="bg1"/>
                </a:solidFill>
                <a:latin typeface="+mn-lt"/>
              </a:rPr>
            </a:br>
            <a:br>
              <a:rPr lang="en-GB" sz="1600" b="0" spc="-20" dirty="0">
                <a:solidFill>
                  <a:schemeClr val="bg1"/>
                </a:solidFill>
                <a:latin typeface="+mn-lt"/>
              </a:rPr>
            </a:br>
            <a:r>
              <a:rPr lang="en-GB" sz="1600" b="0" spc="-20" dirty="0">
                <a:solidFill>
                  <a:schemeClr val="bg1"/>
                </a:solidFill>
                <a:latin typeface="+mn-lt"/>
              </a:rPr>
              <a:t>0116 214 3150</a:t>
            </a:r>
            <a:endParaRPr lang="en-GB" sz="1600" spc="-75" dirty="0">
              <a:solidFill>
                <a:schemeClr val="bg1"/>
              </a:solidFill>
              <a:latin typeface="+mn-lt"/>
            </a:endParaRPr>
          </a:p>
        </p:txBody>
      </p:sp>
      <p:sp>
        <p:nvSpPr>
          <p:cNvPr id="9" name="Title 8">
            <a:extLst>
              <a:ext uri="{FF2B5EF4-FFF2-40B4-BE49-F238E27FC236}">
                <a16:creationId xmlns:a16="http://schemas.microsoft.com/office/drawing/2014/main" id="{BA8FB3D6-A04E-2527-D237-B3092B094047}"/>
              </a:ext>
            </a:extLst>
          </p:cNvPr>
          <p:cNvSpPr>
            <a:spLocks noGrp="1"/>
          </p:cNvSpPr>
          <p:nvPr>
            <p:ph type="title"/>
          </p:nvPr>
        </p:nvSpPr>
        <p:spPr/>
        <p:txBody>
          <a:bodyPr/>
          <a:lstStyle/>
          <a:p>
            <a:endParaRPr lang="en-GB">
              <a:latin typeface="+mn-lt"/>
            </a:endParaRPr>
          </a:p>
        </p:txBody>
      </p:sp>
      <p:sp>
        <p:nvSpPr>
          <p:cNvPr id="10" name="Rectangle 9">
            <a:extLst>
              <a:ext uri="{FF2B5EF4-FFF2-40B4-BE49-F238E27FC236}">
                <a16:creationId xmlns:a16="http://schemas.microsoft.com/office/drawing/2014/main" id="{BF1D9BE6-A014-C1E8-DA47-CB55E2E5EA39}"/>
              </a:ext>
            </a:extLst>
          </p:cNvPr>
          <p:cNvSpPr/>
          <p:nvPr/>
        </p:nvSpPr>
        <p:spPr>
          <a:xfrm>
            <a:off x="1956594" y="4380746"/>
            <a:ext cx="3733800" cy="1600200"/>
          </a:xfrm>
          <a:prstGeom prst="rect">
            <a:avLst/>
          </a:prstGeom>
          <a:solidFill>
            <a:schemeClr val="bg1"/>
          </a:solidFill>
          <a:ln w="698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A889839E-7BD4-A805-1A75-C7768F45EB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9342" y="4584700"/>
            <a:ext cx="2928303" cy="1192292"/>
          </a:xfrm>
          <a:prstGeom prst="rect">
            <a:avLst/>
          </a:prstGeom>
          <a:noFill/>
          <a:ln>
            <a:noFill/>
          </a:ln>
        </p:spPr>
      </p:pic>
    </p:spTree>
    <p:extLst>
      <p:ext uri="{BB962C8B-B14F-4D97-AF65-F5344CB8AC3E}">
        <p14:creationId xmlns:p14="http://schemas.microsoft.com/office/powerpoint/2010/main" val="3844900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F09E89BB57DD429F389ADD7774082C" ma:contentTypeVersion="14" ma:contentTypeDescription="Create a new document." ma:contentTypeScope="" ma:versionID="85b0299696c5cc819b5c42a0aa51fa5b">
  <xsd:schema xmlns:xsd="http://www.w3.org/2001/XMLSchema" xmlns:xs="http://www.w3.org/2001/XMLSchema" xmlns:p="http://schemas.microsoft.com/office/2006/metadata/properties" xmlns:ns2="1edb0d17-fa6f-42f0-abd2-e817145f1dc2" xmlns:ns3="ebcb0f9e-5cc9-4082-b62a-4b85164c1890" targetNamespace="http://schemas.microsoft.com/office/2006/metadata/properties" ma:root="true" ma:fieldsID="66d45387725d2420b347f5703aaed9b6" ns2:_="" ns3:_="">
    <xsd:import namespace="1edb0d17-fa6f-42f0-abd2-e817145f1dc2"/>
    <xsd:import namespace="ebcb0f9e-5cc9-4082-b62a-4b85164c18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db0d17-fa6f-42f0-abd2-e817145f1d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b5cd50-64a3-4160-8934-4001345244ff"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9" nillable="true" ma:displayName="Location" ma:description="" ma:indexed="true" ma:internalName="MediaServiceLocation"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bcb0f9e-5cc9-4082-b62a-4b85164c189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edb0d17-fa6f-42f0-abd2-e817145f1dc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72F8AF-73A8-4950-B191-69F70138EA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db0d17-fa6f-42f0-abd2-e817145f1dc2"/>
    <ds:schemaRef ds:uri="ebcb0f9e-5cc9-4082-b62a-4b85164c1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0C7F4B-C43E-4E5F-A502-E470F7832719}">
  <ds:schemaRefs>
    <ds:schemaRef ds:uri="http://purl.org/dc/terms/"/>
    <ds:schemaRef ds:uri="http://purl.org/dc/dcmitype/"/>
    <ds:schemaRef ds:uri="http://purl.org/dc/elements/1.1/"/>
    <ds:schemaRef ds:uri="http://www.w3.org/XML/1998/namespace"/>
    <ds:schemaRef ds:uri="http://schemas.microsoft.com/office/2006/metadata/properties"/>
    <ds:schemaRef ds:uri="http://schemas.microsoft.com/office/2006/documentManagement/types"/>
    <ds:schemaRef ds:uri="ebcb0f9e-5cc9-4082-b62a-4b85164c1890"/>
    <ds:schemaRef ds:uri="http://schemas.microsoft.com/office/infopath/2007/PartnerControls"/>
    <ds:schemaRef ds:uri="http://schemas.openxmlformats.org/package/2006/metadata/core-properties"/>
    <ds:schemaRef ds:uri="1edb0d17-fa6f-42f0-abd2-e817145f1dc2"/>
  </ds:schemaRefs>
</ds:datastoreItem>
</file>

<file path=customXml/itemProps3.xml><?xml version="1.0" encoding="utf-8"?>
<ds:datastoreItem xmlns:ds="http://schemas.openxmlformats.org/officeDocument/2006/customXml" ds:itemID="{7268E875-21EB-4B79-ABC0-F483839681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42469</TotalTime>
  <Words>1584</Words>
  <Application>Microsoft Office PowerPoint</Application>
  <PresentationFormat>Custom</PresentationFormat>
  <Paragraphs>132</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Gill Sans Nova Book</vt:lpstr>
      <vt:lpstr>Gill Sans MT</vt:lpstr>
      <vt:lpstr>Aptos</vt:lpstr>
      <vt:lpstr>Wingdings</vt:lpstr>
      <vt:lpstr>Calibri</vt:lpstr>
      <vt:lpstr>GillSansNova-Book</vt:lpstr>
      <vt:lpstr>Office Theme</vt:lpstr>
      <vt:lpstr>Emotional Based School Avoidance</vt:lpstr>
      <vt:lpstr>It is essential that your child attends school as regularly as possible. There is a great deal of research showing that attendance has a huge impact on how well children do in school. Any absence affects the pattern of a child’s education, and regular absence seriously affects their progress.   Scholars who have time off school often find it difficult to catch up on work they have missed. In addition, post-16 providers and employers always ask us about a scholars’s attendance and punctuality.  We want every scholars to be happy and to enjoy school, feeling safe, secure and cared for.   We work in partnership with families, scholars and the wider community in order to make this vision a reality. Everything, however, depends on attendance - being in school and in lessons, taking part in learning, getting actively involved.   We expect all of our Castle Mead Academy scholars to be in school every day unless the reason for absence is unavoidable.   </vt:lpstr>
      <vt:lpstr>The minimum expected level of attendance for every scholar at Castle Mead Academy is 97%. This is equivalent to no more than four days’ absence each school year.   We will keep all families up to date with their child’s attendance regularly throughout the year, and we get in touch as soon as attendance becomes a cause for concern.   We show how attendance compares with government expectations. The government considers attendance below 95% to be unsatisfactory. Our minimum target is higher because we know just how important attendance is to progress and achieve.  You can easily monitor your child’s attendance via MCAS. Please contact us if you need help logging in. </vt:lpstr>
      <vt:lpstr>We will do our very best to support you in ensuring that your child attends school regularly. It is important that we work together. We will keep you informed of initiatives that focus on improving attendance. As a family, there are also things that you can do to help get your child into the habit of attending school regularly and on time.</vt:lpstr>
      <vt:lpstr>Poor punctuality is not acceptable.   When a scholar arrives late to school, they fall behind with their work as well as missing important information and news for the day. Late-arriving scholars also disrupt lessons for others.  If your child arrives after Inspire time (registration time), they must sign in at reception. They will be marked as late on the register and receive behaviour points.   Safeguarding your child is important to us. If your child is late, you will receive a telephone call and/or message from one of our attendance team or Pastoral team (Heads of Year) each day to make you aware and offer support.</vt:lpstr>
      <vt:lpstr>Attendance percentages can sometimes be a bit misleading. Let’s take 90% as an example. Getting a mark of 90% in an examination sounds really good. But in attendance terms 90% is not good. In fact, it is a cause for serious concern. The graphic below shows what 90% means in terms of lost learning time and the impact it can have on a child’s education.</vt:lpstr>
      <vt:lpstr>The place for your child to be on a school day is at Castle Mead Academy.   If your child is not in school, you must have a valid reason. We ask that you contact us by phone, preferably before 8.00am, on each day of absence.   Your child is expected to attend school every day unless they are medically unfit or there is an urgent, unavoidable family reason why they are not able to attend.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PACK</dc:title>
  <dc:creator>Christopher James</dc:creator>
  <cp:lastModifiedBy>Tom Gardner</cp:lastModifiedBy>
  <cp:revision>43</cp:revision>
  <cp:lastPrinted>2026-05-06T11:29:32Z</cp:lastPrinted>
  <dcterms:created xsi:type="dcterms:W3CDTF">2023-04-21T11:45:03Z</dcterms:created>
  <dcterms:modified xsi:type="dcterms:W3CDTF">2026-05-06T11:29:48Z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2023-03-24T00:00:00Z</vt:filetime>
  </property>
  <property fmtid="{D5CDD505-2E9C-101B-9397-08002B2CF9AE}" pid="3" name="Creator">
    <vt:lpwstr>Adobe InDesign 18.2 (Macintosh)</vt:lpwstr>
  </property>
  <property fmtid="{D5CDD505-2E9C-101B-9397-08002B2CF9AE}" pid="4" name="LastSaved">
    <vt:filetime>2023-04-21T00:00:00Z</vt:filetime>
  </property>
  <property fmtid="{D5CDD505-2E9C-101B-9397-08002B2CF9AE}" pid="5" name="Producer">
    <vt:lpwstr>Adobe PDF Library 17.0</vt:lpwstr>
  </property>
  <property fmtid="{D5CDD505-2E9C-101B-9397-08002B2CF9AE}" pid="6" name="MSIP_Label_d0763fa9-82a6-4115-93ed-9290710752ce_Enabled">
    <vt:lpwstr>true</vt:lpwstr>
  </property>
  <property fmtid="{D5CDD505-2E9C-101B-9397-08002B2CF9AE}" pid="7" name="MSIP_Label_d0763fa9-82a6-4115-93ed-9290710752ce_SetDate">
    <vt:lpwstr>2024-09-09T08:43:25Z</vt:lpwstr>
  </property>
  <property fmtid="{D5CDD505-2E9C-101B-9397-08002B2CF9AE}" pid="8" name="MSIP_Label_d0763fa9-82a6-4115-93ed-9290710752ce_Method">
    <vt:lpwstr>Standard</vt:lpwstr>
  </property>
  <property fmtid="{D5CDD505-2E9C-101B-9397-08002B2CF9AE}" pid="9" name="MSIP_Label_d0763fa9-82a6-4115-93ed-9290710752ce_Name">
    <vt:lpwstr>defa4170-0d19-0005-0004-bc88714345d2</vt:lpwstr>
  </property>
  <property fmtid="{D5CDD505-2E9C-101B-9397-08002B2CF9AE}" pid="10" name="MSIP_Label_d0763fa9-82a6-4115-93ed-9290710752ce_SiteId">
    <vt:lpwstr>83a6179b-0291-48f4-87d7-72bd7038a108</vt:lpwstr>
  </property>
  <property fmtid="{D5CDD505-2E9C-101B-9397-08002B2CF9AE}" pid="11" name="MSIP_Label_d0763fa9-82a6-4115-93ed-9290710752ce_ActionId">
    <vt:lpwstr>140e4c1e-229a-4261-82cb-1ea51bc0038b</vt:lpwstr>
  </property>
  <property fmtid="{D5CDD505-2E9C-101B-9397-08002B2CF9AE}" pid="12" name="MSIP_Label_d0763fa9-82a6-4115-93ed-9290710752ce_ContentBits">
    <vt:lpwstr>0</vt:lpwstr>
  </property>
  <property fmtid="{D5CDD505-2E9C-101B-9397-08002B2CF9AE}" pid="13" name="MSIP_Label_d6fe2a56-af49-4a87-8d01-0ad3300d8c60_Enabled">
    <vt:lpwstr>true</vt:lpwstr>
  </property>
  <property fmtid="{D5CDD505-2E9C-101B-9397-08002B2CF9AE}" pid="14" name="MSIP_Label_d6fe2a56-af49-4a87-8d01-0ad3300d8c60_SetDate">
    <vt:lpwstr>2026-04-14T12:16:29Z</vt:lpwstr>
  </property>
  <property fmtid="{D5CDD505-2E9C-101B-9397-08002B2CF9AE}" pid="15" name="MSIP_Label_d6fe2a56-af49-4a87-8d01-0ad3300d8c60_Method">
    <vt:lpwstr>Standard</vt:lpwstr>
  </property>
  <property fmtid="{D5CDD505-2E9C-101B-9397-08002B2CF9AE}" pid="16" name="MSIP_Label_d6fe2a56-af49-4a87-8d01-0ad3300d8c60_Name">
    <vt:lpwstr>defa4170-0d19-0005-0004-bc88714345d2</vt:lpwstr>
  </property>
  <property fmtid="{D5CDD505-2E9C-101B-9397-08002B2CF9AE}" pid="17" name="MSIP_Label_d6fe2a56-af49-4a87-8d01-0ad3300d8c60_SiteId">
    <vt:lpwstr>51640577-21a1-4ce3-8bc8-5bb90cabad75</vt:lpwstr>
  </property>
  <property fmtid="{D5CDD505-2E9C-101B-9397-08002B2CF9AE}" pid="18" name="MSIP_Label_d6fe2a56-af49-4a87-8d01-0ad3300d8c60_ActionId">
    <vt:lpwstr>f4bd75fc-ab0b-42fd-bd15-4d4064c5761b</vt:lpwstr>
  </property>
  <property fmtid="{D5CDD505-2E9C-101B-9397-08002B2CF9AE}" pid="19" name="MSIP_Label_d6fe2a56-af49-4a87-8d01-0ad3300d8c60_ContentBits">
    <vt:lpwstr>0</vt:lpwstr>
  </property>
  <property fmtid="{D5CDD505-2E9C-101B-9397-08002B2CF9AE}" pid="20" name="MSIP_Label_d6fe2a56-af49-4a87-8d01-0ad3300d8c60_Tag">
    <vt:lpwstr>10, 3, 0, 1</vt:lpwstr>
  </property>
</Properties>
</file>