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59"/>
  </p:notesMasterIdLst>
  <p:sldIdLst>
    <p:sldId id="293" r:id="rId3"/>
    <p:sldId id="294" r:id="rId4"/>
    <p:sldId id="317" r:id="rId5"/>
    <p:sldId id="316" r:id="rId6"/>
    <p:sldId id="313" r:id="rId7"/>
    <p:sldId id="341" r:id="rId8"/>
    <p:sldId id="318" r:id="rId9"/>
    <p:sldId id="320" r:id="rId10"/>
    <p:sldId id="256" r:id="rId11"/>
    <p:sldId id="258" r:id="rId12"/>
    <p:sldId id="321" r:id="rId13"/>
    <p:sldId id="322" r:id="rId14"/>
    <p:sldId id="340" r:id="rId15"/>
    <p:sldId id="323" r:id="rId16"/>
    <p:sldId id="324" r:id="rId17"/>
    <p:sldId id="370" r:id="rId18"/>
    <p:sldId id="325" r:id="rId19"/>
    <p:sldId id="326" r:id="rId20"/>
    <p:sldId id="357" r:id="rId21"/>
    <p:sldId id="327" r:id="rId22"/>
    <p:sldId id="328" r:id="rId23"/>
    <p:sldId id="358" r:id="rId24"/>
    <p:sldId id="359" r:id="rId25"/>
    <p:sldId id="360" r:id="rId26"/>
    <p:sldId id="361" r:id="rId27"/>
    <p:sldId id="329" r:id="rId28"/>
    <p:sldId id="330" r:id="rId29"/>
    <p:sldId id="319" r:id="rId30"/>
    <p:sldId id="331" r:id="rId31"/>
    <p:sldId id="332" r:id="rId32"/>
    <p:sldId id="362" r:id="rId33"/>
    <p:sldId id="333" r:id="rId34"/>
    <p:sldId id="364" r:id="rId35"/>
    <p:sldId id="365" r:id="rId36"/>
    <p:sldId id="367" r:id="rId37"/>
    <p:sldId id="366" r:id="rId38"/>
    <p:sldId id="334" r:id="rId39"/>
    <p:sldId id="363" r:id="rId40"/>
    <p:sldId id="335" r:id="rId41"/>
    <p:sldId id="336" r:id="rId42"/>
    <p:sldId id="337" r:id="rId43"/>
    <p:sldId id="343" r:id="rId44"/>
    <p:sldId id="368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5887" autoAdjust="0"/>
  </p:normalViewPr>
  <p:slideViewPr>
    <p:cSldViewPr snapToGrid="0">
      <p:cViewPr varScale="1">
        <p:scale>
          <a:sx n="76" d="100"/>
          <a:sy n="76" d="100"/>
        </p:scale>
        <p:origin x="3042" y="10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3AEF1-D315-4B2E-8563-38037F05AC79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DCB50-F9D5-4AA8-BD00-3A2C07154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8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9337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/>
              <a:t>Tutors: Do not take </a:t>
            </a:r>
            <a:r>
              <a:rPr lang="en-GB" dirty="0" err="1"/>
              <a:t>questi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DCB50-F9D5-4AA8-BD00-3A2C071545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9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9337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/>
              <a:t>Tutors: Do not take </a:t>
            </a:r>
            <a:r>
              <a:rPr lang="en-GB" dirty="0" err="1"/>
              <a:t>questi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DCB50-F9D5-4AA8-BD00-3A2C071545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25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Year 9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994C7-5271-46F7-B14A-E5E3221F598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2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096264"/>
            <a:ext cx="5657850" cy="51511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6435897"/>
            <a:ext cx="5657850" cy="1651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D67-B715-4490-965A-DB0741CCC54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62738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66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D67-B715-4490-965A-DB0741CCC54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41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95547"/>
            <a:ext cx="1478756" cy="83198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95547"/>
            <a:ext cx="4350544" cy="8319853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D67-B715-4490-965A-DB0741CCC54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41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A64-0146-4F5B-882E-7CBD2293EBB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902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A64-0146-4F5B-882E-7CBD2293EBB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788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A64-0146-4F5B-882E-7CBD2293EBB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6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A64-0146-4F5B-882E-7CBD2293EBB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85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A64-0146-4F5B-882E-7CBD2293EBB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322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A64-0146-4F5B-882E-7CBD2293EBB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961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A64-0146-4F5B-882E-7CBD2293EBB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028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A64-0146-4F5B-882E-7CBD2293EBB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4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D67-B715-4490-965A-DB0741CCC54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6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A64-0146-4F5B-882E-7CBD2293EBB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57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A64-0146-4F5B-882E-7CBD2293EBB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66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A64-0146-4F5B-882E-7CBD2293EBB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19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096264"/>
            <a:ext cx="5657850" cy="51511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6432296"/>
            <a:ext cx="5657850" cy="1651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D67-B715-4490-965A-DB0741CCC54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62738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74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666062"/>
            <a:ext cx="2777490" cy="5811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2666062"/>
            <a:ext cx="2777490" cy="581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D67-B715-4490-965A-DB0741CCC54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48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666520"/>
            <a:ext cx="2777490" cy="106351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3730040"/>
            <a:ext cx="2777490" cy="4747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2666520"/>
            <a:ext cx="2777490" cy="106351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3730038"/>
            <a:ext cx="2777490" cy="4747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D67-B715-4490-965A-DB0741CCC54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6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D67-B715-4490-965A-DB0741CCC54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0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D67-B715-4490-965A-DB0741CCC54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5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" y="0"/>
            <a:ext cx="2278570" cy="990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2540" y="0"/>
            <a:ext cx="36005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858519"/>
            <a:ext cx="1800225" cy="3302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338" y="1056640"/>
            <a:ext cx="3651885" cy="759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4226560"/>
            <a:ext cx="1800225" cy="488095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9330803"/>
            <a:ext cx="1472912" cy="527403"/>
          </a:xfrm>
        </p:spPr>
        <p:txBody>
          <a:bodyPr/>
          <a:lstStyle>
            <a:lvl1pPr algn="l">
              <a:defRPr/>
            </a:lvl1pPr>
          </a:lstStyle>
          <a:p>
            <a:fld id="{127CCD67-B715-4490-965A-DB0741CCC54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9330803"/>
            <a:ext cx="2614613" cy="52740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12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154333"/>
            <a:ext cx="6856214" cy="275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7099554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7330440"/>
            <a:ext cx="5692140" cy="11887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7099554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8532368"/>
            <a:ext cx="5692140" cy="85852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D67-B715-4490-965A-DB0741CCC54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13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245600"/>
            <a:ext cx="6858001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9149568"/>
            <a:ext cx="6858001" cy="96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2666060"/>
            <a:ext cx="5657851" cy="5811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27CCD67-B715-4490-965A-DB0741CCC54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671362" y="2510221"/>
            <a:ext cx="56064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13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F4A64-0146-4F5B-882E-7CBD2293EBB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64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5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Now Task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A73C54-6678-439F-8856-90A0868EB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11" y="4953002"/>
            <a:ext cx="1818153" cy="73681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10DA8D-ABF9-471C-BA0E-B7A82B190987}"/>
              </a:ext>
            </a:extLst>
          </p:cNvPr>
          <p:cNvSpPr txBox="1">
            <a:spLocks/>
          </p:cNvSpPr>
          <p:nvPr/>
        </p:nvSpPr>
        <p:spPr>
          <a:xfrm>
            <a:off x="1029289" y="4239051"/>
            <a:ext cx="4597003" cy="1838801"/>
          </a:xfrm>
          <a:prstGeom prst="rect">
            <a:avLst/>
          </a:prstGeom>
        </p:spPr>
        <p:txBody>
          <a:bodyPr vert="horz" lIns="0" tIns="20896" rIns="0" bIns="20896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737" dirty="0"/>
          </a:p>
          <a:p>
            <a:pPr>
              <a:buFont typeface="Arial" panose="020B0604020202020204" pitchFamily="34" charset="0"/>
              <a:buChar char="•"/>
            </a:pPr>
            <a:endParaRPr lang="en-GB" sz="1737" dirty="0"/>
          </a:p>
          <a:p>
            <a:pPr>
              <a:buFont typeface="Arial" panose="020B0604020202020204" pitchFamily="34" charset="0"/>
              <a:buChar char="•"/>
            </a:pPr>
            <a:endParaRPr lang="en-GB" sz="1737" dirty="0"/>
          </a:p>
          <a:p>
            <a:pPr>
              <a:buFont typeface="Arial" panose="020B0604020202020204" pitchFamily="34" charset="0"/>
              <a:buChar char="•"/>
            </a:pPr>
            <a:endParaRPr lang="en-GB" sz="1737" dirty="0"/>
          </a:p>
          <a:p>
            <a:pPr>
              <a:buFont typeface="Arial" panose="020B0604020202020204" pitchFamily="34" charset="0"/>
              <a:buChar char="•"/>
            </a:pPr>
            <a:endParaRPr lang="en-GB" sz="1737" dirty="0"/>
          </a:p>
          <a:p>
            <a:pPr>
              <a:buFont typeface="Arial" panose="020B0604020202020204" pitchFamily="34" charset="0"/>
              <a:buChar char="•"/>
            </a:pPr>
            <a:endParaRPr lang="en-GB" sz="1737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521A56-CA29-4AC4-8396-E653E5E1D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2" y="991160"/>
            <a:ext cx="6823393" cy="34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8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385B22F-0E85-5E96-F6CE-37B65332BF1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3380" y="3529597"/>
              <a:ext cx="4369717" cy="1396053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492626">
                      <a:extLst>
                        <a:ext uri="{9D8B030D-6E8A-4147-A177-3AD203B41FA5}">
                          <a16:colId xmlns:a16="http://schemas.microsoft.com/office/drawing/2014/main" val="1257055196"/>
                        </a:ext>
                      </a:extLst>
                    </a:gridCol>
                    <a:gridCol w="2877091">
                      <a:extLst>
                        <a:ext uri="{9D8B030D-6E8A-4147-A177-3AD203B41FA5}">
                          <a16:colId xmlns:a16="http://schemas.microsoft.com/office/drawing/2014/main" val="49676263"/>
                        </a:ext>
                      </a:extLst>
                    </a:gridCol>
                  </a:tblGrid>
                  <a:tr h="3011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/>
                            <a:t>Shape</a:t>
                          </a:r>
                        </a:p>
                      </a:txBody>
                      <a:tcPr marL="35609" marR="35609" marT="17805" marB="1780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/>
                            <a:t>Formulae</a:t>
                          </a:r>
                        </a:p>
                      </a:txBody>
                      <a:tcPr marL="35609" marR="35609" marT="17805" marB="1780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922211070"/>
                      </a:ext>
                    </a:extLst>
                  </a:tr>
                  <a:tr h="5876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/>
                            <a:t>Volume of a prism</a:t>
                          </a:r>
                        </a:p>
                      </a:txBody>
                      <a:tcPr marL="35609" marR="35609" marT="17805" marB="1780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𝑎𝑟𝑒𝑎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𝑐𝑟𝑜𝑠𝑠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𝑠𝑒𝑐𝑡𝑖𝑜𝑛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 ×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GB" sz="1400" b="0" dirty="0"/>
                        </a:p>
                      </a:txBody>
                      <a:tcPr marL="35609" marR="35609" marT="17805" marB="1780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312752533"/>
                      </a:ext>
                    </a:extLst>
                  </a:tr>
                  <a:tr h="5072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/>
                            <a:t>Volume of a cylinder</a:t>
                          </a:r>
                        </a:p>
                      </a:txBody>
                      <a:tcPr marL="35609" marR="35609" marT="17805" marB="1780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400" b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 ×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GB" sz="1400" b="0" dirty="0"/>
                        </a:p>
                      </a:txBody>
                      <a:tcPr marL="35609" marR="35609" marT="17805" marB="1780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776812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385B22F-0E85-5E96-F6CE-37B65332BF1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3380" y="3529597"/>
              <a:ext cx="4369717" cy="1396053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492626">
                      <a:extLst>
                        <a:ext uri="{9D8B030D-6E8A-4147-A177-3AD203B41FA5}">
                          <a16:colId xmlns:a16="http://schemas.microsoft.com/office/drawing/2014/main" val="1257055196"/>
                        </a:ext>
                      </a:extLst>
                    </a:gridCol>
                    <a:gridCol w="2877091">
                      <a:extLst>
                        <a:ext uri="{9D8B030D-6E8A-4147-A177-3AD203B41FA5}">
                          <a16:colId xmlns:a16="http://schemas.microsoft.com/office/drawing/2014/main" val="49676263"/>
                        </a:ext>
                      </a:extLst>
                    </a:gridCol>
                  </a:tblGrid>
                  <a:tr h="3011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/>
                            <a:t>Shape</a:t>
                          </a:r>
                        </a:p>
                      </a:txBody>
                      <a:tcPr marL="35609" marR="35609" marT="17805" marB="1780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/>
                            <a:t>Formulae</a:t>
                          </a:r>
                        </a:p>
                      </a:txBody>
                      <a:tcPr marL="35609" marR="35609" marT="17805" marB="1780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922211070"/>
                      </a:ext>
                    </a:extLst>
                  </a:tr>
                  <a:tr h="5876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/>
                            <a:t>Volume of a prism</a:t>
                          </a:r>
                        </a:p>
                      </a:txBody>
                      <a:tcPr marL="35609" marR="35609" marT="17805" marB="1780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609" marR="35609" marT="17805" marB="1780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2008" t="-58333" r="-423" b="-895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2752533"/>
                      </a:ext>
                    </a:extLst>
                  </a:tr>
                  <a:tr h="5072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/>
                            <a:t>Volume of a cylinder</a:t>
                          </a:r>
                        </a:p>
                      </a:txBody>
                      <a:tcPr marL="35609" marR="35609" marT="17805" marB="1780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609" marR="35609" marT="17805" marB="1780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2008" t="-180952" r="-423" b="-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681257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4F1F8B21-1868-8A67-DED4-FFD5ADF7BAC3}"/>
              </a:ext>
            </a:extLst>
          </p:cNvPr>
          <p:cNvGrpSpPr/>
          <p:nvPr/>
        </p:nvGrpSpPr>
        <p:grpSpPr>
          <a:xfrm>
            <a:off x="5066642" y="3599593"/>
            <a:ext cx="1207396" cy="735858"/>
            <a:chOff x="7370231" y="721754"/>
            <a:chExt cx="1744017" cy="1062906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AA44B1C5-C8D8-CBCA-8705-A420BB31C2FF}"/>
                </a:ext>
              </a:extLst>
            </p:cNvPr>
            <p:cNvSpPr/>
            <p:nvPr/>
          </p:nvSpPr>
          <p:spPr>
            <a:xfrm>
              <a:off x="7370231" y="721754"/>
              <a:ext cx="1744017" cy="1062906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46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F8A5B7-15C6-38E3-0983-34964345C831}"/>
                </a:ext>
              </a:extLst>
            </p:cNvPr>
            <p:cNvSpPr/>
            <p:nvPr/>
          </p:nvSpPr>
          <p:spPr>
            <a:xfrm>
              <a:off x="7370231" y="1612363"/>
              <a:ext cx="125598" cy="1722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46"/>
            </a:p>
          </p:txBody>
        </p:sp>
      </p:grpSp>
      <p:sp>
        <p:nvSpPr>
          <p:cNvPr id="4" name="TextBox 6">
            <a:extLst>
              <a:ext uri="{FF2B5EF4-FFF2-40B4-BE49-F238E27FC236}">
                <a16:creationId xmlns:a16="http://schemas.microsoft.com/office/drawing/2014/main" id="{F32A002A-1FFD-99C5-8478-E35687D37102}"/>
              </a:ext>
            </a:extLst>
          </p:cNvPr>
          <p:cNvSpPr txBox="1"/>
          <p:nvPr/>
        </p:nvSpPr>
        <p:spPr>
          <a:xfrm>
            <a:off x="5218518" y="4273878"/>
            <a:ext cx="743087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46" dirty="0"/>
              <a:t>Side b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C5490FC-BB3E-03B0-47A3-48B6C69341CA}"/>
              </a:ext>
            </a:extLst>
          </p:cNvPr>
          <p:cNvSpPr txBox="1"/>
          <p:nvPr/>
        </p:nvSpPr>
        <p:spPr>
          <a:xfrm rot="16200000">
            <a:off x="4443845" y="3653903"/>
            <a:ext cx="778119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46" dirty="0"/>
              <a:t>Side</a:t>
            </a:r>
            <a:r>
              <a:rPr lang="en-GB" sz="1662" dirty="0"/>
              <a:t> </a:t>
            </a:r>
            <a:r>
              <a:rPr lang="en-GB" sz="1246" dirty="0"/>
              <a:t>a</a:t>
            </a:r>
            <a:endParaRPr lang="en-GB" sz="166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5693A7C4-C5ED-B0BA-3888-22CC50015444}"/>
                  </a:ext>
                </a:extLst>
              </p:cNvPr>
              <p:cNvSpPr txBox="1"/>
              <p:nvPr/>
            </p:nvSpPr>
            <p:spPr>
              <a:xfrm>
                <a:off x="5066641" y="4647532"/>
                <a:ext cx="2260349" cy="30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GB" sz="1385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385" baseline="30000" dirty="0"/>
                  <a:t>2 </a:t>
                </a:r>
                <a14:m>
                  <m:oMath xmlns:m="http://schemas.openxmlformats.org/officeDocument/2006/math">
                    <m:r>
                      <a:rPr lang="en-GB" sz="1385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385" dirty="0"/>
                  <a:t> </a:t>
                </a:r>
                <a14:m>
                  <m:oMath xmlns:m="http://schemas.openxmlformats.org/officeDocument/2006/math">
                    <m:r>
                      <a:rPr lang="en-GB" sz="1385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385" baseline="30000" dirty="0"/>
                  <a:t>2 </a:t>
                </a:r>
                <a14:m>
                  <m:oMath xmlns:m="http://schemas.openxmlformats.org/officeDocument/2006/math">
                    <m:r>
                      <a:rPr lang="en-GB" sz="1385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385" dirty="0"/>
                  <a:t> hyp</a:t>
                </a:r>
                <a:r>
                  <a:rPr lang="en-GB" sz="1385" baseline="30000" dirty="0"/>
                  <a:t>2</a:t>
                </a: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5693A7C4-C5ED-B0BA-3888-22CC50015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641" y="4647532"/>
                <a:ext cx="2260349" cy="305468"/>
              </a:xfrm>
              <a:prstGeom prst="rect">
                <a:avLst/>
              </a:prstGeom>
              <a:blipFill>
                <a:blip r:embed="rId4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6">
            <a:extLst>
              <a:ext uri="{FF2B5EF4-FFF2-40B4-BE49-F238E27FC236}">
                <a16:creationId xmlns:a16="http://schemas.microsoft.com/office/drawing/2014/main" id="{B606A159-543F-9234-D3DA-B7C319965B61}"/>
              </a:ext>
            </a:extLst>
          </p:cNvPr>
          <p:cNvSpPr txBox="1"/>
          <p:nvPr/>
        </p:nvSpPr>
        <p:spPr>
          <a:xfrm rot="1945340">
            <a:off x="5215517" y="3734345"/>
            <a:ext cx="1207366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46" dirty="0"/>
              <a:t>Hypotenuse</a:t>
            </a:r>
            <a:endParaRPr lang="en-GB" sz="1662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B86A200-9A20-6972-7269-D5ED6F29A23B}"/>
              </a:ext>
            </a:extLst>
          </p:cNvPr>
          <p:cNvGraphicFramePr>
            <a:graphicFrameLocks noGrp="1"/>
          </p:cNvGraphicFramePr>
          <p:nvPr/>
        </p:nvGraphicFramePr>
        <p:xfrm>
          <a:off x="4676199" y="2756670"/>
          <a:ext cx="2286000" cy="2057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243145549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Pythagoras’ Theorem</a:t>
                      </a: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3751483371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7E270-133D-846F-999B-E27157DFA254}"/>
              </a:ext>
            </a:extLst>
          </p:cNvPr>
          <p:cNvGrpSpPr/>
          <p:nvPr/>
        </p:nvGrpSpPr>
        <p:grpSpPr>
          <a:xfrm>
            <a:off x="426383" y="366817"/>
            <a:ext cx="4370896" cy="3117430"/>
            <a:chOff x="304031" y="148351"/>
            <a:chExt cx="6313516" cy="4502954"/>
          </a:xfrm>
        </p:grpSpPr>
        <p:pic>
          <p:nvPicPr>
            <p:cNvPr id="1026" name="Picture 2" descr="Image">
              <a:extLst>
                <a:ext uri="{FF2B5EF4-FFF2-40B4-BE49-F238E27FC236}">
                  <a16:creationId xmlns:a16="http://schemas.microsoft.com/office/drawing/2014/main" id="{91270E03-BA82-264B-7DB8-2AB773FDC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31" y="148351"/>
              <a:ext cx="6313516" cy="4502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B6DCEB-8B8E-FFE8-9902-3CED3FD06C8F}"/>
                </a:ext>
              </a:extLst>
            </p:cNvPr>
            <p:cNvSpPr/>
            <p:nvPr/>
          </p:nvSpPr>
          <p:spPr>
            <a:xfrm>
              <a:off x="2137287" y="148351"/>
              <a:ext cx="1825881" cy="619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 dirty="0"/>
            </a:p>
          </p:txBody>
        </p:sp>
      </p:grpSp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0C2EEC74-E810-55E9-9C3F-9A55F0F98B9F}"/>
              </a:ext>
            </a:extLst>
          </p:cNvPr>
          <p:cNvGraphicFramePr>
            <a:graphicFrameLocks noGrp="1"/>
          </p:cNvGraphicFramePr>
          <p:nvPr/>
        </p:nvGraphicFramePr>
        <p:xfrm>
          <a:off x="227128" y="295342"/>
          <a:ext cx="4764729" cy="2057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64729">
                  <a:extLst>
                    <a:ext uri="{9D8B030D-6E8A-4147-A177-3AD203B41FA5}">
                      <a16:colId xmlns:a16="http://schemas.microsoft.com/office/drawing/2014/main" val="2243145549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3-Dimensional Shapes  </a:t>
                      </a: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375148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58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CACE2-9BA2-FF1E-A70B-399534302BDB}"/>
              </a:ext>
            </a:extLst>
          </p:cNvPr>
          <p:cNvSpPr txBox="1"/>
          <p:nvPr/>
        </p:nvSpPr>
        <p:spPr>
          <a:xfrm>
            <a:off x="2218154" y="813507"/>
            <a:ext cx="242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Subject: Maths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33F9-111D-7F6B-B208-CD21AE1D4B44}"/>
              </a:ext>
            </a:extLst>
          </p:cNvPr>
          <p:cNvSpPr txBox="1"/>
          <p:nvPr/>
        </p:nvSpPr>
        <p:spPr>
          <a:xfrm>
            <a:off x="2202297" y="161610"/>
            <a:ext cx="29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Revision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C14C76-C53D-B09F-30C0-A129DCFB747A}"/>
              </a:ext>
            </a:extLst>
          </p:cNvPr>
          <p:cNvGraphicFramePr>
            <a:graphicFrameLocks noGrp="1"/>
          </p:cNvGraphicFramePr>
          <p:nvPr/>
        </p:nvGraphicFramePr>
        <p:xfrm>
          <a:off x="265174" y="1630798"/>
          <a:ext cx="6327650" cy="7053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530">
                  <a:extLst>
                    <a:ext uri="{9D8B030D-6E8A-4147-A177-3AD203B41FA5}">
                      <a16:colId xmlns:a16="http://schemas.microsoft.com/office/drawing/2014/main" val="3994000706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3431343048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968813943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786771222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124099345"/>
                    </a:ext>
                  </a:extLst>
                </a:gridCol>
              </a:tblGrid>
              <a:tr h="50384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 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Revised?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4868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9438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332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14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96832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1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657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2168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6143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3878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405556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91172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45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873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5D970FD-BCE1-3B0B-D5D3-2B1B2A436E3D}"/>
              </a:ext>
            </a:extLst>
          </p:cNvPr>
          <p:cNvSpPr txBox="1"/>
          <p:nvPr/>
        </p:nvSpPr>
        <p:spPr>
          <a:xfrm>
            <a:off x="4754145" y="297986"/>
            <a:ext cx="19529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Make sure you have your Dr Frost key skills list!</a:t>
            </a:r>
          </a:p>
        </p:txBody>
      </p:sp>
    </p:spTree>
    <p:extLst>
      <p:ext uri="{BB962C8B-B14F-4D97-AF65-F5344CB8AC3E}">
        <p14:creationId xmlns:p14="http://schemas.microsoft.com/office/powerpoint/2010/main" val="4175117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612720" y="449772"/>
            <a:ext cx="3572130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11" u="sng" dirty="0"/>
              <a:t>How to Revise for </a:t>
            </a:r>
            <a:r>
              <a:rPr lang="en-GB" sz="2011" b="1" u="sng" dirty="0"/>
              <a:t>Science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9" y="8336945"/>
            <a:ext cx="1590048" cy="64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948A5-B19A-7913-0282-F286632FD181}"/>
              </a:ext>
            </a:extLst>
          </p:cNvPr>
          <p:cNvSpPr txBox="1"/>
          <p:nvPr/>
        </p:nvSpPr>
        <p:spPr>
          <a:xfrm>
            <a:off x="390144" y="2609088"/>
            <a:ext cx="6291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5116C-D133-936E-0E53-176A1503F057}"/>
              </a:ext>
            </a:extLst>
          </p:cNvPr>
          <p:cNvSpPr txBox="1"/>
          <p:nvPr/>
        </p:nvSpPr>
        <p:spPr>
          <a:xfrm>
            <a:off x="417648" y="1038622"/>
            <a:ext cx="5733216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11" i="1" dirty="0"/>
              <a:t>Use the video to make notes on how best to revise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1808874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DB81EC-BBFB-743C-C60C-0F556A734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861775"/>
              </p:ext>
            </p:extLst>
          </p:nvPr>
        </p:nvGraphicFramePr>
        <p:xfrm>
          <a:off x="1419224" y="600018"/>
          <a:ext cx="5006975" cy="76899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06975">
                  <a:extLst>
                    <a:ext uri="{9D8B030D-6E8A-4147-A177-3AD203B41FA5}">
                      <a16:colId xmlns:a16="http://schemas.microsoft.com/office/drawing/2014/main" val="860317058"/>
                    </a:ext>
                  </a:extLst>
                </a:gridCol>
              </a:tblGrid>
              <a:tr h="487010">
                <a:tc>
                  <a:txBody>
                    <a:bodyPr/>
                    <a:lstStyle/>
                    <a:p>
                      <a:r>
                        <a:rPr lang="en-GB" sz="2400" b="1" dirty="0">
                          <a:effectLst/>
                        </a:rPr>
                        <a:t>Year 9 Revision Topics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0386003"/>
                  </a:ext>
                </a:extLst>
              </a:tr>
              <a:tr h="7202954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DNA</a:t>
                      </a:r>
                    </a:p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Respiration</a:t>
                      </a:r>
                    </a:p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Changes of State</a:t>
                      </a:r>
                    </a:p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Gases in the atmosphere</a:t>
                      </a:r>
                    </a:p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Reactivity of metals</a:t>
                      </a:r>
                    </a:p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Global Warming</a:t>
                      </a:r>
                    </a:p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Convection</a:t>
                      </a:r>
                    </a:p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Lab equipment</a:t>
                      </a:r>
                    </a:p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The digestive system</a:t>
                      </a:r>
                    </a:p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Metals &amp; their uses</a:t>
                      </a:r>
                    </a:p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Insulation</a:t>
                      </a:r>
                    </a:p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Gravitational Potential Energy</a:t>
                      </a:r>
                    </a:p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Elements &amp; Compounds – Properties</a:t>
                      </a:r>
                    </a:p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Circuit Symbols</a:t>
                      </a:r>
                    </a:p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Parallel and Series Circuits</a:t>
                      </a:r>
                    </a:p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Photosynthesis</a:t>
                      </a:r>
                    </a:p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Acids &amp; Metal Salts</a:t>
                      </a:r>
                    </a:p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Calculating Speed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781172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B60ACFE-6DDF-5B19-4175-4C5D515B26B8}"/>
              </a:ext>
            </a:extLst>
          </p:cNvPr>
          <p:cNvSpPr txBox="1"/>
          <p:nvPr/>
        </p:nvSpPr>
        <p:spPr>
          <a:xfrm>
            <a:off x="342900" y="2108200"/>
            <a:ext cx="769121" cy="46736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GB" sz="3200" b="1" dirty="0"/>
              <a:t>Science </a:t>
            </a:r>
          </a:p>
        </p:txBody>
      </p:sp>
    </p:spTree>
    <p:extLst>
      <p:ext uri="{BB962C8B-B14F-4D97-AF65-F5344CB8AC3E}">
        <p14:creationId xmlns:p14="http://schemas.microsoft.com/office/powerpoint/2010/main" val="1504207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CACE2-9BA2-FF1E-A70B-399534302BDB}"/>
              </a:ext>
            </a:extLst>
          </p:cNvPr>
          <p:cNvSpPr txBox="1"/>
          <p:nvPr/>
        </p:nvSpPr>
        <p:spPr>
          <a:xfrm>
            <a:off x="2218154" y="813507"/>
            <a:ext cx="242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Subject: Science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33F9-111D-7F6B-B208-CD21AE1D4B44}"/>
              </a:ext>
            </a:extLst>
          </p:cNvPr>
          <p:cNvSpPr txBox="1"/>
          <p:nvPr/>
        </p:nvSpPr>
        <p:spPr>
          <a:xfrm>
            <a:off x="2202297" y="161610"/>
            <a:ext cx="29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Revision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C14C76-C53D-B09F-30C0-A129DCFB7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392439"/>
              </p:ext>
            </p:extLst>
          </p:nvPr>
        </p:nvGraphicFramePr>
        <p:xfrm>
          <a:off x="265174" y="1630798"/>
          <a:ext cx="6327650" cy="7053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530">
                  <a:extLst>
                    <a:ext uri="{9D8B030D-6E8A-4147-A177-3AD203B41FA5}">
                      <a16:colId xmlns:a16="http://schemas.microsoft.com/office/drawing/2014/main" val="3994000706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3431343048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968813943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786771222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124099345"/>
                    </a:ext>
                  </a:extLst>
                </a:gridCol>
              </a:tblGrid>
              <a:tr h="50384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ym typeface="Wingdings" panose="05000000000000000000" pitchFamily="2" charset="2"/>
                        </a:rPr>
                        <a:t> 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Revised?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4868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9438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332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14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96832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1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657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2168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6143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3878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405556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91172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45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8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199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612720" y="449772"/>
            <a:ext cx="3572130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11" u="sng" dirty="0"/>
              <a:t>How to Revise for </a:t>
            </a:r>
            <a:r>
              <a:rPr lang="en-GB" sz="2011" b="1" u="sng" dirty="0"/>
              <a:t>RE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9" y="8336945"/>
            <a:ext cx="1590048" cy="64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948A5-B19A-7913-0282-F286632FD181}"/>
              </a:ext>
            </a:extLst>
          </p:cNvPr>
          <p:cNvSpPr txBox="1"/>
          <p:nvPr/>
        </p:nvSpPr>
        <p:spPr>
          <a:xfrm>
            <a:off x="390144" y="2609088"/>
            <a:ext cx="6291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5116C-D133-936E-0E53-176A1503F057}"/>
              </a:ext>
            </a:extLst>
          </p:cNvPr>
          <p:cNvSpPr txBox="1"/>
          <p:nvPr/>
        </p:nvSpPr>
        <p:spPr>
          <a:xfrm>
            <a:off x="417648" y="1038622"/>
            <a:ext cx="5733216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11" i="1" dirty="0"/>
              <a:t>Use the video to make notes on how best to revise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3485219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1FCDBD-1858-62FA-9D68-41834FF2B7B8}"/>
              </a:ext>
            </a:extLst>
          </p:cNvPr>
          <p:cNvSpPr txBox="1"/>
          <p:nvPr/>
        </p:nvSpPr>
        <p:spPr>
          <a:xfrm>
            <a:off x="1714500" y="571501"/>
            <a:ext cx="4749800" cy="7750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9 revision list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facts about Buddhism and Christianity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faiths and all associated key terms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Morality – absolute, relative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ways people can believe in God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Parables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Teleological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Stewardship and dominion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Ahimsa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 heritage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Persecution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Genocide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People: Martin Luther King Jr, Oscar Romero, Jehovah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Secularism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Jainism comes from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Islam: 5 pillars, Islamic art, Haram, Pilgrimage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rights relating to religion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86064-E772-9EA6-E32C-01C0DFD610F5}"/>
              </a:ext>
            </a:extLst>
          </p:cNvPr>
          <p:cNvSpPr txBox="1"/>
          <p:nvPr/>
        </p:nvSpPr>
        <p:spPr>
          <a:xfrm>
            <a:off x="393700" y="3556000"/>
            <a:ext cx="915122" cy="46736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GB" sz="4000" b="1" dirty="0"/>
              <a:t>RE</a:t>
            </a:r>
          </a:p>
        </p:txBody>
      </p:sp>
    </p:spTree>
    <p:extLst>
      <p:ext uri="{BB962C8B-B14F-4D97-AF65-F5344CB8AC3E}">
        <p14:creationId xmlns:p14="http://schemas.microsoft.com/office/powerpoint/2010/main" val="2962796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CACE2-9BA2-FF1E-A70B-399534302BDB}"/>
              </a:ext>
            </a:extLst>
          </p:cNvPr>
          <p:cNvSpPr txBox="1"/>
          <p:nvPr/>
        </p:nvSpPr>
        <p:spPr>
          <a:xfrm>
            <a:off x="2218154" y="813507"/>
            <a:ext cx="242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Subject: 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33F9-111D-7F6B-B208-CD21AE1D4B44}"/>
              </a:ext>
            </a:extLst>
          </p:cNvPr>
          <p:cNvSpPr txBox="1"/>
          <p:nvPr/>
        </p:nvSpPr>
        <p:spPr>
          <a:xfrm>
            <a:off x="2202297" y="161610"/>
            <a:ext cx="29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Revision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C14C76-C53D-B09F-30C0-A129DCFB747A}"/>
              </a:ext>
            </a:extLst>
          </p:cNvPr>
          <p:cNvGraphicFramePr>
            <a:graphicFrameLocks noGrp="1"/>
          </p:cNvGraphicFramePr>
          <p:nvPr/>
        </p:nvGraphicFramePr>
        <p:xfrm>
          <a:off x="265174" y="1630798"/>
          <a:ext cx="6327650" cy="7053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530">
                  <a:extLst>
                    <a:ext uri="{9D8B030D-6E8A-4147-A177-3AD203B41FA5}">
                      <a16:colId xmlns:a16="http://schemas.microsoft.com/office/drawing/2014/main" val="3994000706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3431343048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968813943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786771222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124099345"/>
                    </a:ext>
                  </a:extLst>
                </a:gridCol>
              </a:tblGrid>
              <a:tr h="50384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 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Revised?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4868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9438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332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14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96832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1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657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2168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6143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3878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405556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91172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45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8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505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612720" y="449772"/>
            <a:ext cx="3572130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11" u="sng" dirty="0"/>
              <a:t>How to Revise for </a:t>
            </a:r>
            <a:r>
              <a:rPr lang="en-GB" sz="2011" b="1" u="sng" dirty="0"/>
              <a:t>French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9" y="8336945"/>
            <a:ext cx="1590048" cy="64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948A5-B19A-7913-0282-F286632FD181}"/>
              </a:ext>
            </a:extLst>
          </p:cNvPr>
          <p:cNvSpPr txBox="1"/>
          <p:nvPr/>
        </p:nvSpPr>
        <p:spPr>
          <a:xfrm>
            <a:off x="390144" y="2609088"/>
            <a:ext cx="6291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5116C-D133-936E-0E53-176A1503F057}"/>
              </a:ext>
            </a:extLst>
          </p:cNvPr>
          <p:cNvSpPr txBox="1"/>
          <p:nvPr/>
        </p:nvSpPr>
        <p:spPr>
          <a:xfrm>
            <a:off x="417648" y="1038622"/>
            <a:ext cx="5733216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11" i="1" dirty="0"/>
              <a:t>Use the video to make notes on how best to revise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2357165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164B66-633E-9119-02F5-33E87F6E4419}"/>
              </a:ext>
            </a:extLst>
          </p:cNvPr>
          <p:cNvSpPr txBox="1"/>
          <p:nvPr/>
        </p:nvSpPr>
        <p:spPr>
          <a:xfrm>
            <a:off x="876300" y="914400"/>
            <a:ext cx="5016500" cy="67403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Year 9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Revise the vocab sheet you have been given in lessons.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Plus: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Unit 1 – Describing myself - Describing myself, age, birthday, physical description, personality description, family, opinions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Unit 2 – Describing family members –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avoir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ER verbs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Unit 3 – Sports and hobbies –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faire, opinions plus infinitives, time indicators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Unit 4 – School life – school facilities, subjects, teachers, opinions and reasons, jobs and future plans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Unit 5 – Where I live – describing towns and where you would like to live in the future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Unit 6 – Food – giving opinions of food with reasons, describing healthy lifestyles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Unit 7 – Holidays – countries, activities on holiday, past and future tenses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Unit 8 – Festivals – dates, festivals, past and future tenses</a:t>
            </a:r>
          </a:p>
          <a:p>
            <a:pPr indent="457200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 intensifiers, time indicators, complex opinions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B37040-0F0E-C013-CB0B-99FD12F130D1}"/>
              </a:ext>
            </a:extLst>
          </p:cNvPr>
          <p:cNvSpPr txBox="1"/>
          <p:nvPr/>
        </p:nvSpPr>
        <p:spPr>
          <a:xfrm>
            <a:off x="107179" y="2108200"/>
            <a:ext cx="769121" cy="46736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GB" sz="3200" b="1" dirty="0"/>
              <a:t>French</a:t>
            </a:r>
          </a:p>
        </p:txBody>
      </p:sp>
    </p:spTree>
    <p:extLst>
      <p:ext uri="{BB962C8B-B14F-4D97-AF65-F5344CB8AC3E}">
        <p14:creationId xmlns:p14="http://schemas.microsoft.com/office/powerpoint/2010/main" val="166380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82" y="9241374"/>
            <a:ext cx="1308067" cy="44737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10DA8D-ABF9-471C-BA0E-B7A82B190987}"/>
              </a:ext>
            </a:extLst>
          </p:cNvPr>
          <p:cNvSpPr txBox="1">
            <a:spLocks/>
          </p:cNvSpPr>
          <p:nvPr/>
        </p:nvSpPr>
        <p:spPr>
          <a:xfrm>
            <a:off x="1029289" y="4239051"/>
            <a:ext cx="4597003" cy="1838801"/>
          </a:xfrm>
          <a:prstGeom prst="rect">
            <a:avLst/>
          </a:prstGeom>
        </p:spPr>
        <p:txBody>
          <a:bodyPr vert="horz" lIns="0" tIns="20896" rIns="0" bIns="20896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737" dirty="0"/>
          </a:p>
          <a:p>
            <a:pPr>
              <a:buFont typeface="Arial" panose="020B0604020202020204" pitchFamily="34" charset="0"/>
              <a:buChar char="•"/>
            </a:pPr>
            <a:endParaRPr lang="en-GB" sz="1737" dirty="0"/>
          </a:p>
          <a:p>
            <a:pPr>
              <a:buFont typeface="Arial" panose="020B0604020202020204" pitchFamily="34" charset="0"/>
              <a:buChar char="•"/>
            </a:pPr>
            <a:endParaRPr lang="en-GB" sz="1737" dirty="0"/>
          </a:p>
          <a:p>
            <a:pPr>
              <a:buFont typeface="Arial" panose="020B0604020202020204" pitchFamily="34" charset="0"/>
              <a:buChar char="•"/>
            </a:pPr>
            <a:endParaRPr lang="en-GB" sz="1737" dirty="0"/>
          </a:p>
          <a:p>
            <a:pPr>
              <a:buFont typeface="Arial" panose="020B0604020202020204" pitchFamily="34" charset="0"/>
              <a:buChar char="•"/>
            </a:pPr>
            <a:endParaRPr lang="en-GB" sz="1737" dirty="0"/>
          </a:p>
          <a:p>
            <a:pPr>
              <a:buFont typeface="Arial" panose="020B0604020202020204" pitchFamily="34" charset="0"/>
              <a:buChar char="•"/>
            </a:pPr>
            <a:endParaRPr lang="en-GB" sz="1737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8CDD65-8458-81A0-DFD5-8AEEFCAE3631}"/>
              </a:ext>
            </a:extLst>
          </p:cNvPr>
          <p:cNvSpPr txBox="1"/>
          <p:nvPr/>
        </p:nvSpPr>
        <p:spPr>
          <a:xfrm>
            <a:off x="177800" y="279400"/>
            <a:ext cx="5448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Summer End of Year Exam- Timetable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D1952-EF44-0EB0-44A1-69CE3C75B73B}"/>
              </a:ext>
            </a:extLst>
          </p:cNvPr>
          <p:cNvSpPr txBox="1"/>
          <p:nvPr/>
        </p:nvSpPr>
        <p:spPr>
          <a:xfrm>
            <a:off x="177799" y="889000"/>
            <a:ext cx="644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Add in which subjects you will revise for in your revision sessions. </a:t>
            </a:r>
          </a:p>
          <a:p>
            <a:r>
              <a:rPr lang="en-GB" i="1" dirty="0"/>
              <a:t>Ensure you bring the correct revision materials with you.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76845-AE58-07C0-C1DA-9C73A8F54EBB}"/>
              </a:ext>
            </a:extLst>
          </p:cNvPr>
          <p:cNvSpPr txBox="1"/>
          <p:nvPr/>
        </p:nvSpPr>
        <p:spPr>
          <a:xfrm>
            <a:off x="270823" y="6987826"/>
            <a:ext cx="6443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You will also have your exam timetable printed which has your seat number on for each exam. </a:t>
            </a:r>
          </a:p>
          <a:p>
            <a:endParaRPr lang="en-GB" i="1" dirty="0"/>
          </a:p>
          <a:p>
            <a:r>
              <a:rPr lang="en-GB" dirty="0"/>
              <a:t>All of your exams are in the Sports Hall apart from your Music Exam. Just go to your usual Monday period 4 lesson for this.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050586-7AF2-3294-6CDF-ECB2E7CE0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39515"/>
            <a:ext cx="6858000" cy="46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74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CACE2-9BA2-FF1E-A70B-399534302BDB}"/>
              </a:ext>
            </a:extLst>
          </p:cNvPr>
          <p:cNvSpPr txBox="1"/>
          <p:nvPr/>
        </p:nvSpPr>
        <p:spPr>
          <a:xfrm>
            <a:off x="2218154" y="813507"/>
            <a:ext cx="242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Subject: French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33F9-111D-7F6B-B208-CD21AE1D4B44}"/>
              </a:ext>
            </a:extLst>
          </p:cNvPr>
          <p:cNvSpPr txBox="1"/>
          <p:nvPr/>
        </p:nvSpPr>
        <p:spPr>
          <a:xfrm>
            <a:off x="2202297" y="161610"/>
            <a:ext cx="29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Revision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C14C76-C53D-B09F-30C0-A129DCFB747A}"/>
              </a:ext>
            </a:extLst>
          </p:cNvPr>
          <p:cNvGraphicFramePr>
            <a:graphicFrameLocks noGrp="1"/>
          </p:cNvGraphicFramePr>
          <p:nvPr/>
        </p:nvGraphicFramePr>
        <p:xfrm>
          <a:off x="265174" y="1630798"/>
          <a:ext cx="6327650" cy="7053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530">
                  <a:extLst>
                    <a:ext uri="{9D8B030D-6E8A-4147-A177-3AD203B41FA5}">
                      <a16:colId xmlns:a16="http://schemas.microsoft.com/office/drawing/2014/main" val="3994000706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3431343048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968813943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786771222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124099345"/>
                    </a:ext>
                  </a:extLst>
                </a:gridCol>
              </a:tblGrid>
              <a:tr h="50384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 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Revised?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4868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9438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332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14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96832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1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657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2168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6143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3878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405556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91172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45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8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907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612720" y="449772"/>
            <a:ext cx="3572130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11" u="sng" dirty="0"/>
              <a:t>How to Revise for </a:t>
            </a:r>
            <a:r>
              <a:rPr lang="en-GB" sz="2011" b="1" u="sng" dirty="0"/>
              <a:t>History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9" y="8336945"/>
            <a:ext cx="1590048" cy="64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948A5-B19A-7913-0282-F286632FD181}"/>
              </a:ext>
            </a:extLst>
          </p:cNvPr>
          <p:cNvSpPr txBox="1"/>
          <p:nvPr/>
        </p:nvSpPr>
        <p:spPr>
          <a:xfrm>
            <a:off x="390144" y="2609088"/>
            <a:ext cx="6291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5116C-D133-936E-0E53-176A1503F057}"/>
              </a:ext>
            </a:extLst>
          </p:cNvPr>
          <p:cNvSpPr txBox="1"/>
          <p:nvPr/>
        </p:nvSpPr>
        <p:spPr>
          <a:xfrm>
            <a:off x="417648" y="1038622"/>
            <a:ext cx="5733216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11" i="1" dirty="0"/>
              <a:t>Use the video to make notes on how best to revise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3448461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D7EA4D-CD0F-5B2C-7474-653CB069E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22" y="0"/>
            <a:ext cx="5388989" cy="6438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4A8E3-D827-A93F-56B4-4AD113DF1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5" y="6080340"/>
            <a:ext cx="5080086" cy="376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48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241581-B729-C080-C0D9-2DD2EF6E0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7" y="0"/>
            <a:ext cx="6058746" cy="5782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E0FBCC-1116-4852-12EE-DB2F8F016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03" y="5782482"/>
            <a:ext cx="5286794" cy="40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80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BC7C2-1B42-A41D-3D46-165081A8C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95" y="91696"/>
            <a:ext cx="4998185" cy="4543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95EE00-BA9D-C951-46C6-72026A11A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95" y="4358875"/>
            <a:ext cx="5140929" cy="497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63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DE97AF-FBE7-A513-3395-7A23C7D6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95" y="0"/>
            <a:ext cx="5973009" cy="6954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21DF39-19AB-92F5-BB8E-CDA83E816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95" y="6759377"/>
            <a:ext cx="5953956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35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CACE2-9BA2-FF1E-A70B-399534302BDB}"/>
              </a:ext>
            </a:extLst>
          </p:cNvPr>
          <p:cNvSpPr txBox="1"/>
          <p:nvPr/>
        </p:nvSpPr>
        <p:spPr>
          <a:xfrm>
            <a:off x="2218154" y="813507"/>
            <a:ext cx="242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Subject: History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33F9-111D-7F6B-B208-CD21AE1D4B44}"/>
              </a:ext>
            </a:extLst>
          </p:cNvPr>
          <p:cNvSpPr txBox="1"/>
          <p:nvPr/>
        </p:nvSpPr>
        <p:spPr>
          <a:xfrm>
            <a:off x="2202297" y="161610"/>
            <a:ext cx="29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Revision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C14C76-C53D-B09F-30C0-A129DCFB747A}"/>
              </a:ext>
            </a:extLst>
          </p:cNvPr>
          <p:cNvGraphicFramePr>
            <a:graphicFrameLocks noGrp="1"/>
          </p:cNvGraphicFramePr>
          <p:nvPr/>
        </p:nvGraphicFramePr>
        <p:xfrm>
          <a:off x="265174" y="1630798"/>
          <a:ext cx="6327650" cy="7053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530">
                  <a:extLst>
                    <a:ext uri="{9D8B030D-6E8A-4147-A177-3AD203B41FA5}">
                      <a16:colId xmlns:a16="http://schemas.microsoft.com/office/drawing/2014/main" val="3994000706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3431343048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968813943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786771222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124099345"/>
                    </a:ext>
                  </a:extLst>
                </a:gridCol>
              </a:tblGrid>
              <a:tr h="50384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 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Revised?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4868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9438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332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14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96832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1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657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2168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6143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3878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405556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91172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45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8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332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612720" y="449772"/>
            <a:ext cx="3572130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11" u="sng" dirty="0"/>
              <a:t>How to Revise for </a:t>
            </a:r>
            <a:r>
              <a:rPr lang="en-GB" sz="2011" b="1" u="sng" dirty="0"/>
              <a:t>Geography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9" y="8336945"/>
            <a:ext cx="1590048" cy="64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948A5-B19A-7913-0282-F286632FD181}"/>
              </a:ext>
            </a:extLst>
          </p:cNvPr>
          <p:cNvSpPr txBox="1"/>
          <p:nvPr/>
        </p:nvSpPr>
        <p:spPr>
          <a:xfrm>
            <a:off x="390144" y="2609088"/>
            <a:ext cx="6291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5116C-D133-936E-0E53-176A1503F057}"/>
              </a:ext>
            </a:extLst>
          </p:cNvPr>
          <p:cNvSpPr txBox="1"/>
          <p:nvPr/>
        </p:nvSpPr>
        <p:spPr>
          <a:xfrm>
            <a:off x="417648" y="1038622"/>
            <a:ext cx="5733216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11" i="1" dirty="0"/>
              <a:t>Use the video to make notes on how best to revise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3120694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D9BA23-E588-45D9-91C5-3911D536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99578"/>
            <a:ext cx="5827776" cy="920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86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CACE2-9BA2-FF1E-A70B-399534302BDB}"/>
              </a:ext>
            </a:extLst>
          </p:cNvPr>
          <p:cNvSpPr txBox="1"/>
          <p:nvPr/>
        </p:nvSpPr>
        <p:spPr>
          <a:xfrm>
            <a:off x="2075292" y="604202"/>
            <a:ext cx="2707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Subject: Geography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33F9-111D-7F6B-B208-CD21AE1D4B44}"/>
              </a:ext>
            </a:extLst>
          </p:cNvPr>
          <p:cNvSpPr txBox="1"/>
          <p:nvPr/>
        </p:nvSpPr>
        <p:spPr>
          <a:xfrm>
            <a:off x="2202297" y="161610"/>
            <a:ext cx="29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Revision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C14C76-C53D-B09F-30C0-A129DCFB747A}"/>
              </a:ext>
            </a:extLst>
          </p:cNvPr>
          <p:cNvGraphicFramePr>
            <a:graphicFrameLocks noGrp="1"/>
          </p:cNvGraphicFramePr>
          <p:nvPr/>
        </p:nvGraphicFramePr>
        <p:xfrm>
          <a:off x="265174" y="1630798"/>
          <a:ext cx="6327650" cy="7053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530">
                  <a:extLst>
                    <a:ext uri="{9D8B030D-6E8A-4147-A177-3AD203B41FA5}">
                      <a16:colId xmlns:a16="http://schemas.microsoft.com/office/drawing/2014/main" val="3994000706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3431343048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968813943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786771222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124099345"/>
                    </a:ext>
                  </a:extLst>
                </a:gridCol>
              </a:tblGrid>
              <a:tr h="50384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 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Revised?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4868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9438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332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14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96832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1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657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2168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6143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3878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405556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91172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45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873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64A5875-3791-36E4-885F-602D576E359B}"/>
              </a:ext>
            </a:extLst>
          </p:cNvPr>
          <p:cNvSpPr txBox="1"/>
          <p:nvPr/>
        </p:nvSpPr>
        <p:spPr>
          <a:xfrm>
            <a:off x="1328928" y="1065867"/>
            <a:ext cx="539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Add the topics from the checklist provided</a:t>
            </a:r>
          </a:p>
        </p:txBody>
      </p:sp>
    </p:spTree>
    <p:extLst>
      <p:ext uri="{BB962C8B-B14F-4D97-AF65-F5344CB8AC3E}">
        <p14:creationId xmlns:p14="http://schemas.microsoft.com/office/powerpoint/2010/main" val="53098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346340" y="698503"/>
            <a:ext cx="3807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Revision Timetable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8621744"/>
            <a:ext cx="911275" cy="3692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27EF1D-FD26-7971-E8D8-2FE52AC3AB59}"/>
              </a:ext>
            </a:extLst>
          </p:cNvPr>
          <p:cNvSpPr txBox="1"/>
          <p:nvPr/>
        </p:nvSpPr>
        <p:spPr>
          <a:xfrm>
            <a:off x="515108" y="1400296"/>
            <a:ext cx="5199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Add all of your subjects into the revision timetable below to support with your revision over the next few weeks.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F37DC9-AA68-A535-7318-3039B10AA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00" y="3190470"/>
            <a:ext cx="6946900" cy="238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52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612720" y="449772"/>
            <a:ext cx="4300656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11" u="sng" dirty="0"/>
              <a:t>How to Revise for </a:t>
            </a:r>
            <a:r>
              <a:rPr lang="en-GB" sz="2011" b="1" u="sng" dirty="0"/>
              <a:t>Design Technology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9" y="8336945"/>
            <a:ext cx="1590048" cy="64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948A5-B19A-7913-0282-F286632FD181}"/>
              </a:ext>
            </a:extLst>
          </p:cNvPr>
          <p:cNvSpPr txBox="1"/>
          <p:nvPr/>
        </p:nvSpPr>
        <p:spPr>
          <a:xfrm>
            <a:off x="390144" y="2609088"/>
            <a:ext cx="6291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5116C-D133-936E-0E53-176A1503F057}"/>
              </a:ext>
            </a:extLst>
          </p:cNvPr>
          <p:cNvSpPr txBox="1"/>
          <p:nvPr/>
        </p:nvSpPr>
        <p:spPr>
          <a:xfrm>
            <a:off x="417648" y="1038622"/>
            <a:ext cx="5733216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11" i="1" dirty="0"/>
              <a:t>Use the video to make notes on how best to revise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2776305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5B2863-A72B-79E8-4A1B-1F0B627581EF}"/>
              </a:ext>
            </a:extLst>
          </p:cNvPr>
          <p:cNvSpPr txBox="1"/>
          <p:nvPr/>
        </p:nvSpPr>
        <p:spPr>
          <a:xfrm>
            <a:off x="1346200" y="520700"/>
            <a:ext cx="4953000" cy="7955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9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Design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Timbers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Polymers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Electronics – inputs &amp; outputs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CAD/CAM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drawing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Techsoft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Textiles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Lino printing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and Negative shape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Dyeing methods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Fabrics and fibres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Seams and joining techniques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Annotation in design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science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Cooking techniques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 of ingredients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80F41A-0C47-3F1F-419D-CDC88C9759A6}"/>
              </a:ext>
            </a:extLst>
          </p:cNvPr>
          <p:cNvSpPr txBox="1"/>
          <p:nvPr/>
        </p:nvSpPr>
        <p:spPr>
          <a:xfrm>
            <a:off x="0" y="1193800"/>
            <a:ext cx="1353576" cy="983530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GB" sz="3200" b="1" dirty="0"/>
              <a:t>Design Technology</a:t>
            </a:r>
          </a:p>
        </p:txBody>
      </p:sp>
    </p:spTree>
    <p:extLst>
      <p:ext uri="{BB962C8B-B14F-4D97-AF65-F5344CB8AC3E}">
        <p14:creationId xmlns:p14="http://schemas.microsoft.com/office/powerpoint/2010/main" val="1752137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CACE2-9BA2-FF1E-A70B-399534302BDB}"/>
              </a:ext>
            </a:extLst>
          </p:cNvPr>
          <p:cNvSpPr txBox="1"/>
          <p:nvPr/>
        </p:nvSpPr>
        <p:spPr>
          <a:xfrm>
            <a:off x="1840202" y="816813"/>
            <a:ext cx="375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Subject: Design Technology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33F9-111D-7F6B-B208-CD21AE1D4B44}"/>
              </a:ext>
            </a:extLst>
          </p:cNvPr>
          <p:cNvSpPr txBox="1"/>
          <p:nvPr/>
        </p:nvSpPr>
        <p:spPr>
          <a:xfrm>
            <a:off x="2202297" y="161610"/>
            <a:ext cx="29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Revision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C14C76-C53D-B09F-30C0-A129DCFB747A}"/>
              </a:ext>
            </a:extLst>
          </p:cNvPr>
          <p:cNvGraphicFramePr>
            <a:graphicFrameLocks noGrp="1"/>
          </p:cNvGraphicFramePr>
          <p:nvPr/>
        </p:nvGraphicFramePr>
        <p:xfrm>
          <a:off x="265174" y="1630798"/>
          <a:ext cx="6327650" cy="7053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530">
                  <a:extLst>
                    <a:ext uri="{9D8B030D-6E8A-4147-A177-3AD203B41FA5}">
                      <a16:colId xmlns:a16="http://schemas.microsoft.com/office/drawing/2014/main" val="3994000706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3431343048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968813943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786771222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124099345"/>
                    </a:ext>
                  </a:extLst>
                </a:gridCol>
              </a:tblGrid>
              <a:tr h="50384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 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Revised?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4868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9438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332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14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96832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1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657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2168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6143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3878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405556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91172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45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8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693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612720" y="449772"/>
            <a:ext cx="4300656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11" u="sng" dirty="0"/>
              <a:t>How to Revise for </a:t>
            </a:r>
            <a:r>
              <a:rPr lang="en-GB" sz="2011" b="1" u="sng" dirty="0"/>
              <a:t>Computer Science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9" y="8336945"/>
            <a:ext cx="1590048" cy="64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948A5-B19A-7913-0282-F286632FD181}"/>
              </a:ext>
            </a:extLst>
          </p:cNvPr>
          <p:cNvSpPr txBox="1"/>
          <p:nvPr/>
        </p:nvSpPr>
        <p:spPr>
          <a:xfrm>
            <a:off x="390144" y="2609088"/>
            <a:ext cx="6291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5116C-D133-936E-0E53-176A1503F057}"/>
              </a:ext>
            </a:extLst>
          </p:cNvPr>
          <p:cNvSpPr txBox="1"/>
          <p:nvPr/>
        </p:nvSpPr>
        <p:spPr>
          <a:xfrm>
            <a:off x="417648" y="1038622"/>
            <a:ext cx="5733216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11" i="1" dirty="0"/>
              <a:t>Use the video to make notes on how best to revise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660249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5B2863-A72B-79E8-4A1B-1F0B627581EF}"/>
              </a:ext>
            </a:extLst>
          </p:cNvPr>
          <p:cNvSpPr txBox="1"/>
          <p:nvPr/>
        </p:nvSpPr>
        <p:spPr>
          <a:xfrm>
            <a:off x="1117600" y="71568"/>
            <a:ext cx="5524500" cy="8987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 systems: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Year: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two types of computer? ​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two elements make up a computer system? ​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CPU (Central Processing Unit) process instructions? ​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two main tiers of storage?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two types of software?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Year: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input, output and storage devices do to data?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computers need primary storage?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clock speed and number of cores affect CPU performance?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the operating system help the user to do?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utility software do?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Programming: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Year: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use IF statements?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variable and how do we use it in programming?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may be asked to create programs on make code or rapid router using: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Sequence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 - IF / ELIF / ELSE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Iteration – FOR / WHILE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year: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types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output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assign variables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ask the user for an input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statements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80F41A-0C47-3F1F-419D-CDC88C9759A6}"/>
              </a:ext>
            </a:extLst>
          </p:cNvPr>
          <p:cNvSpPr txBox="1"/>
          <p:nvPr/>
        </p:nvSpPr>
        <p:spPr>
          <a:xfrm>
            <a:off x="215900" y="293980"/>
            <a:ext cx="696024" cy="983530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GB" sz="2800" b="1" dirty="0"/>
              <a:t>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1324364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5B2863-A72B-79E8-4A1B-1F0B627581EF}"/>
              </a:ext>
            </a:extLst>
          </p:cNvPr>
          <p:cNvSpPr txBox="1"/>
          <p:nvPr/>
        </p:nvSpPr>
        <p:spPr>
          <a:xfrm>
            <a:off x="0" y="53613"/>
            <a:ext cx="6858000" cy="89185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Algorithms:</a:t>
            </a:r>
            <a:endParaRPr lang="en-GB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Year: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three basic programming constructs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Sequence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Iteration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13716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 controlled loop (for loop)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13716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 controlled loop (while loop)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difference between algorithms, pseudocode and programs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Reading and understanding block code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Reading and understanding pseudocode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Translating block code to pseudocode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year: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flow diagram?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show sequence, iteration and selection in flow diagrams?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translate flow diagrams to block code?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translate block code to flow diagrams?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representation:</a:t>
            </a: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Year: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Binary and decimal numbers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computers use binary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Binary to decimal conversion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Decimal to binary conversion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Binary addition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 representation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bit depth is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13716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impact of increasing or decreasing bit depth on the number of characters that can be represented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 sets and how the computer uses them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ASCII character set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year: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Converting between file sizes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Hexadecimal numbers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representation: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pixel? What is colour depth?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Calculating the file size of images using: 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13716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 size in bits = image width in pixels x image height in pixels x colour depth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metadata?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03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CACE2-9BA2-FF1E-A70B-399534302BDB}"/>
              </a:ext>
            </a:extLst>
          </p:cNvPr>
          <p:cNvSpPr txBox="1"/>
          <p:nvPr/>
        </p:nvSpPr>
        <p:spPr>
          <a:xfrm>
            <a:off x="1840202" y="816813"/>
            <a:ext cx="375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Subject: Computer Science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33F9-111D-7F6B-B208-CD21AE1D4B44}"/>
              </a:ext>
            </a:extLst>
          </p:cNvPr>
          <p:cNvSpPr txBox="1"/>
          <p:nvPr/>
        </p:nvSpPr>
        <p:spPr>
          <a:xfrm>
            <a:off x="2202297" y="161610"/>
            <a:ext cx="29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Revision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C14C76-C53D-B09F-30C0-A129DCFB747A}"/>
              </a:ext>
            </a:extLst>
          </p:cNvPr>
          <p:cNvGraphicFramePr>
            <a:graphicFrameLocks noGrp="1"/>
          </p:cNvGraphicFramePr>
          <p:nvPr/>
        </p:nvGraphicFramePr>
        <p:xfrm>
          <a:off x="265174" y="1630798"/>
          <a:ext cx="6327650" cy="7053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530">
                  <a:extLst>
                    <a:ext uri="{9D8B030D-6E8A-4147-A177-3AD203B41FA5}">
                      <a16:colId xmlns:a16="http://schemas.microsoft.com/office/drawing/2014/main" val="3994000706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3431343048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968813943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786771222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124099345"/>
                    </a:ext>
                  </a:extLst>
                </a:gridCol>
              </a:tblGrid>
              <a:tr h="50384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 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Revised?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4868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9438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332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14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96832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1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657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2168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6143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3878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405556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91172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45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8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762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612720" y="449772"/>
            <a:ext cx="4300656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11" u="sng" dirty="0"/>
              <a:t>How to Revise for </a:t>
            </a:r>
            <a:r>
              <a:rPr lang="en-GB" sz="2011" b="1" u="sng" dirty="0"/>
              <a:t>Drama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9" y="8336945"/>
            <a:ext cx="1590048" cy="64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948A5-B19A-7913-0282-F286632FD181}"/>
              </a:ext>
            </a:extLst>
          </p:cNvPr>
          <p:cNvSpPr txBox="1"/>
          <p:nvPr/>
        </p:nvSpPr>
        <p:spPr>
          <a:xfrm>
            <a:off x="390144" y="2609088"/>
            <a:ext cx="6291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5116C-D133-936E-0E53-176A1503F057}"/>
              </a:ext>
            </a:extLst>
          </p:cNvPr>
          <p:cNvSpPr txBox="1"/>
          <p:nvPr/>
        </p:nvSpPr>
        <p:spPr>
          <a:xfrm>
            <a:off x="417648" y="1038622"/>
            <a:ext cx="5733216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11" i="1" dirty="0"/>
              <a:t>Use the video to make notes on how best to revise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3561177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CDECE7-9AC2-2BC1-4B3A-1B3233C1D6BA}"/>
              </a:ext>
            </a:extLst>
          </p:cNvPr>
          <p:cNvSpPr txBox="1"/>
          <p:nvPr/>
        </p:nvSpPr>
        <p:spPr>
          <a:xfrm>
            <a:off x="1123950" y="1219200"/>
            <a:ext cx="4610100" cy="5820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Drama Revision List – Year 9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Drama Basics: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Rules of the theatre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Non-naturalistic techniques 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Vocal and Physical skills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8 Topics: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Theatre in Education 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Pantomime 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Naturalism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9 Topics: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Brechtian Theatre 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Noughts and Crosses 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Live Theatre Review 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21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CACE2-9BA2-FF1E-A70B-399534302BDB}"/>
              </a:ext>
            </a:extLst>
          </p:cNvPr>
          <p:cNvSpPr txBox="1"/>
          <p:nvPr/>
        </p:nvSpPr>
        <p:spPr>
          <a:xfrm>
            <a:off x="2324217" y="759651"/>
            <a:ext cx="375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Subject: Drama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33F9-111D-7F6B-B208-CD21AE1D4B44}"/>
              </a:ext>
            </a:extLst>
          </p:cNvPr>
          <p:cNvSpPr txBox="1"/>
          <p:nvPr/>
        </p:nvSpPr>
        <p:spPr>
          <a:xfrm>
            <a:off x="2202297" y="161610"/>
            <a:ext cx="29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Revision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C14C76-C53D-B09F-30C0-A129DCFB747A}"/>
              </a:ext>
            </a:extLst>
          </p:cNvPr>
          <p:cNvGraphicFramePr>
            <a:graphicFrameLocks noGrp="1"/>
          </p:cNvGraphicFramePr>
          <p:nvPr/>
        </p:nvGraphicFramePr>
        <p:xfrm>
          <a:off x="265174" y="1630798"/>
          <a:ext cx="6327650" cy="7053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530">
                  <a:extLst>
                    <a:ext uri="{9D8B030D-6E8A-4147-A177-3AD203B41FA5}">
                      <a16:colId xmlns:a16="http://schemas.microsoft.com/office/drawing/2014/main" val="3994000706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3431343048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968813943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786771222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124099345"/>
                    </a:ext>
                  </a:extLst>
                </a:gridCol>
              </a:tblGrid>
              <a:tr h="50384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 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Revised?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4868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9438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332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14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96832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1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657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2168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6143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3878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405556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91172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45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8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08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1120380" y="331049"/>
            <a:ext cx="547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/>
              <a:t>Looking after yourself during Exam Week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81" y="9026548"/>
            <a:ext cx="2170120" cy="879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5B3E35-1FB4-8C0D-176E-DC13366F50AF}"/>
              </a:ext>
            </a:extLst>
          </p:cNvPr>
          <p:cNvSpPr txBox="1"/>
          <p:nvPr/>
        </p:nvSpPr>
        <p:spPr>
          <a:xfrm>
            <a:off x="307206" y="786974"/>
            <a:ext cx="6243588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End of year exams can be stressful, but don’t worry, it is normal to feel some nerves when you have exams approaching. </a:t>
            </a:r>
          </a:p>
          <a:p>
            <a:endParaRPr lang="en-GB" i="1" dirty="0"/>
          </a:p>
          <a:p>
            <a:r>
              <a:rPr lang="en-GB" dirty="0"/>
              <a:t>There are lots of different ways to prevent stress: 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u="sng" dirty="0"/>
              <a:t>Exercise </a:t>
            </a:r>
          </a:p>
          <a:p>
            <a:r>
              <a:rPr lang="en-GB" i="1" dirty="0"/>
              <a:t>Exercise reduces stress and produces endorphins (chemicals in your brain that make you feel good!). </a:t>
            </a:r>
          </a:p>
          <a:p>
            <a:endParaRPr lang="en-GB" i="1" dirty="0"/>
          </a:p>
          <a:p>
            <a:r>
              <a:rPr lang="en-GB" b="1" dirty="0"/>
              <a:t>Action: Go outside for a walk or do an indoor workout </a:t>
            </a:r>
          </a:p>
          <a:p>
            <a:endParaRPr lang="en-GB" dirty="0"/>
          </a:p>
          <a:p>
            <a:r>
              <a:rPr lang="en-GB" dirty="0"/>
              <a:t>2. </a:t>
            </a:r>
            <a:r>
              <a:rPr lang="en-GB" u="sng" dirty="0"/>
              <a:t>Sleep </a:t>
            </a:r>
          </a:p>
          <a:p>
            <a:r>
              <a:rPr lang="en-GB" i="1" dirty="0"/>
              <a:t>It is important that you get a good night sleep to help your brain to work! </a:t>
            </a:r>
          </a:p>
          <a:p>
            <a:endParaRPr lang="en-GB" i="1" dirty="0"/>
          </a:p>
          <a:p>
            <a:r>
              <a:rPr lang="en-GB" b="1" dirty="0"/>
              <a:t>Action: Get at least 8 hours of sleep a night. </a:t>
            </a:r>
          </a:p>
          <a:p>
            <a:endParaRPr lang="en-GB" b="1" dirty="0"/>
          </a:p>
          <a:p>
            <a:r>
              <a:rPr lang="en-GB" dirty="0"/>
              <a:t>3. </a:t>
            </a:r>
            <a:r>
              <a:rPr lang="en-GB" u="sng" dirty="0"/>
              <a:t>Mindfulness </a:t>
            </a:r>
          </a:p>
          <a:p>
            <a:r>
              <a:rPr lang="en-GB" i="1" dirty="0"/>
              <a:t>Sometimes we need a break from revising and doing some mindfulness activities can help declutter our brains. </a:t>
            </a:r>
          </a:p>
          <a:p>
            <a:endParaRPr lang="en-GB" i="1" dirty="0"/>
          </a:p>
          <a:p>
            <a:r>
              <a:rPr lang="en-GB" b="1" dirty="0"/>
              <a:t>Action: Complete some pages in your mindfulness booklets.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4. </a:t>
            </a:r>
            <a:r>
              <a:rPr lang="en-GB" u="sng" dirty="0"/>
              <a:t>Talk to someone </a:t>
            </a:r>
          </a:p>
          <a:p>
            <a:r>
              <a:rPr lang="en-GB" i="1" dirty="0"/>
              <a:t>If you feel too stressed, remember, you are not alone so talk to someone. </a:t>
            </a:r>
          </a:p>
          <a:p>
            <a:endParaRPr lang="en-GB" i="1" dirty="0"/>
          </a:p>
          <a:p>
            <a:r>
              <a:rPr lang="en-GB" b="1" dirty="0"/>
              <a:t>Action: Speak to your friends, families or member of staff if you are feeling really stressed. </a:t>
            </a:r>
          </a:p>
          <a:p>
            <a:pPr marL="156718" indent="-156718">
              <a:buAutoNum type="arabicPeriod"/>
            </a:pPr>
            <a:endParaRPr lang="en-GB" dirty="0"/>
          </a:p>
          <a:p>
            <a:pPr marL="156718" indent="-156718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55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612720" y="449772"/>
            <a:ext cx="4300656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11" u="sng" dirty="0"/>
              <a:t>How to Revise for </a:t>
            </a:r>
            <a:r>
              <a:rPr lang="en-GB" sz="2011" b="1" u="sng" dirty="0"/>
              <a:t>Music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9" y="8336945"/>
            <a:ext cx="1590048" cy="64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948A5-B19A-7913-0282-F286632FD181}"/>
              </a:ext>
            </a:extLst>
          </p:cNvPr>
          <p:cNvSpPr txBox="1"/>
          <p:nvPr/>
        </p:nvSpPr>
        <p:spPr>
          <a:xfrm>
            <a:off x="390144" y="2609088"/>
            <a:ext cx="6291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5116C-D133-936E-0E53-176A1503F057}"/>
              </a:ext>
            </a:extLst>
          </p:cNvPr>
          <p:cNvSpPr txBox="1"/>
          <p:nvPr/>
        </p:nvSpPr>
        <p:spPr>
          <a:xfrm>
            <a:off x="417648" y="1038622"/>
            <a:ext cx="5733216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11" i="1" dirty="0"/>
              <a:t>Use the video to make notes on how best to revise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824370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CACE2-9BA2-FF1E-A70B-399534302BDB}"/>
              </a:ext>
            </a:extLst>
          </p:cNvPr>
          <p:cNvSpPr txBox="1"/>
          <p:nvPr/>
        </p:nvSpPr>
        <p:spPr>
          <a:xfrm>
            <a:off x="1840202" y="816813"/>
            <a:ext cx="375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Subject: Music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33F9-111D-7F6B-B208-CD21AE1D4B44}"/>
              </a:ext>
            </a:extLst>
          </p:cNvPr>
          <p:cNvSpPr txBox="1"/>
          <p:nvPr/>
        </p:nvSpPr>
        <p:spPr>
          <a:xfrm>
            <a:off x="2202297" y="161610"/>
            <a:ext cx="29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Revision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C14C76-C53D-B09F-30C0-A129DCFB747A}"/>
              </a:ext>
            </a:extLst>
          </p:cNvPr>
          <p:cNvGraphicFramePr>
            <a:graphicFrameLocks noGrp="1"/>
          </p:cNvGraphicFramePr>
          <p:nvPr/>
        </p:nvGraphicFramePr>
        <p:xfrm>
          <a:off x="265174" y="1630798"/>
          <a:ext cx="6327650" cy="7053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530">
                  <a:extLst>
                    <a:ext uri="{9D8B030D-6E8A-4147-A177-3AD203B41FA5}">
                      <a16:colId xmlns:a16="http://schemas.microsoft.com/office/drawing/2014/main" val="3994000706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3431343048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968813943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786771222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124099345"/>
                    </a:ext>
                  </a:extLst>
                </a:gridCol>
              </a:tblGrid>
              <a:tr h="50384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 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Revised?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4868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9438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332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14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96832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1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657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2168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6143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3878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405556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91172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45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87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AFF2C97-474B-A3D1-DFA6-54AF3356D5D4}"/>
              </a:ext>
            </a:extLst>
          </p:cNvPr>
          <p:cNvSpPr txBox="1"/>
          <p:nvPr/>
        </p:nvSpPr>
        <p:spPr>
          <a:xfrm>
            <a:off x="4699000" y="161610"/>
            <a:ext cx="1893824" cy="12370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1: Keyboard Skills: Film music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2: Performance Skills: Reggae</a:t>
            </a:r>
          </a:p>
        </p:txBody>
      </p:sp>
    </p:spTree>
    <p:extLst>
      <p:ext uri="{BB962C8B-B14F-4D97-AF65-F5344CB8AC3E}">
        <p14:creationId xmlns:p14="http://schemas.microsoft.com/office/powerpoint/2010/main" val="822918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530EC8-6F1D-9F61-5F1D-17A007CA7AE0}"/>
              </a:ext>
            </a:extLst>
          </p:cNvPr>
          <p:cNvSpPr txBox="1"/>
          <p:nvPr/>
        </p:nvSpPr>
        <p:spPr>
          <a:xfrm>
            <a:off x="1676400" y="2616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/>
              <a:t>Revision Space 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CE53314-B2DD-2226-E78B-2D251DBA2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311" y="4406902"/>
            <a:ext cx="1818153" cy="7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90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18282E-FD0C-4F97-EE18-09769BCE3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73" y="377332"/>
            <a:ext cx="5910653" cy="838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890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AE4772-6E4C-4443-F971-C7FF87C57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70" y="258278"/>
            <a:ext cx="6088328" cy="892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595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AE4772-6E4C-4443-F971-C7FF87C57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70" y="258278"/>
            <a:ext cx="6088328" cy="892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45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AE4772-6E4C-4443-F971-C7FF87C57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70" y="258278"/>
            <a:ext cx="6088328" cy="892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070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AE4772-6E4C-4443-F971-C7FF87C57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70" y="258278"/>
            <a:ext cx="6088328" cy="892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472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AE4772-6E4C-4443-F971-C7FF87C57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70" y="258278"/>
            <a:ext cx="6088328" cy="892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579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AE4772-6E4C-4443-F971-C7FF87C57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70" y="258278"/>
            <a:ext cx="6088328" cy="892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3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417648" y="406908"/>
            <a:ext cx="3572130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11" u="sng" dirty="0"/>
              <a:t>How to Revise for </a:t>
            </a:r>
            <a:r>
              <a:rPr lang="en-GB" sz="2011" b="1" u="sng" dirty="0"/>
              <a:t>English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9" y="8336945"/>
            <a:ext cx="1590048" cy="64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948A5-B19A-7913-0282-F286632FD181}"/>
              </a:ext>
            </a:extLst>
          </p:cNvPr>
          <p:cNvSpPr txBox="1"/>
          <p:nvPr/>
        </p:nvSpPr>
        <p:spPr>
          <a:xfrm>
            <a:off x="283464" y="2117077"/>
            <a:ext cx="6291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EEB1E5-2877-D11D-98AD-5FBFA69A6E0B}"/>
              </a:ext>
            </a:extLst>
          </p:cNvPr>
          <p:cNvSpPr txBox="1"/>
          <p:nvPr/>
        </p:nvSpPr>
        <p:spPr>
          <a:xfrm>
            <a:off x="417648" y="1038622"/>
            <a:ext cx="5733216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11" i="1" dirty="0"/>
              <a:t>Use the video to make notes on how best to revise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26763288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AE4772-6E4C-4443-F971-C7FF87C57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70" y="258278"/>
            <a:ext cx="6088328" cy="892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690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D9D9D2-09B5-2CB4-E680-E497F4A2B2E8}"/>
              </a:ext>
            </a:extLst>
          </p:cNvPr>
          <p:cNvSpPr txBox="1"/>
          <p:nvPr/>
        </p:nvSpPr>
        <p:spPr>
          <a:xfrm>
            <a:off x="152400" y="152401"/>
            <a:ext cx="287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Mind map 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5D4E4C-9C0E-99D7-B374-2D60A16D2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4768"/>
            <a:ext cx="6858000" cy="26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843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D9D9D2-09B5-2CB4-E680-E497F4A2B2E8}"/>
              </a:ext>
            </a:extLst>
          </p:cNvPr>
          <p:cNvSpPr txBox="1"/>
          <p:nvPr/>
        </p:nvSpPr>
        <p:spPr>
          <a:xfrm>
            <a:off x="152400" y="152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Subject: </a:t>
            </a:r>
          </a:p>
          <a:p>
            <a:r>
              <a:rPr lang="en-GB" u="sng" dirty="0"/>
              <a:t>Topic: </a:t>
            </a:r>
          </a:p>
        </p:txBody>
      </p:sp>
    </p:spTree>
    <p:extLst>
      <p:ext uri="{BB962C8B-B14F-4D97-AF65-F5344CB8AC3E}">
        <p14:creationId xmlns:p14="http://schemas.microsoft.com/office/powerpoint/2010/main" val="42501196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D9D9D2-09B5-2CB4-E680-E497F4A2B2E8}"/>
              </a:ext>
            </a:extLst>
          </p:cNvPr>
          <p:cNvSpPr txBox="1"/>
          <p:nvPr/>
        </p:nvSpPr>
        <p:spPr>
          <a:xfrm>
            <a:off x="152400" y="152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Subject: </a:t>
            </a:r>
          </a:p>
          <a:p>
            <a:r>
              <a:rPr lang="en-GB" u="sng" dirty="0"/>
              <a:t>Topic: </a:t>
            </a:r>
          </a:p>
        </p:txBody>
      </p:sp>
    </p:spTree>
    <p:extLst>
      <p:ext uri="{BB962C8B-B14F-4D97-AF65-F5344CB8AC3E}">
        <p14:creationId xmlns:p14="http://schemas.microsoft.com/office/powerpoint/2010/main" val="18587272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D9D9D2-09B5-2CB4-E680-E497F4A2B2E8}"/>
              </a:ext>
            </a:extLst>
          </p:cNvPr>
          <p:cNvSpPr txBox="1"/>
          <p:nvPr/>
        </p:nvSpPr>
        <p:spPr>
          <a:xfrm>
            <a:off x="152400" y="152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Subject: </a:t>
            </a:r>
          </a:p>
          <a:p>
            <a:r>
              <a:rPr lang="en-GB" u="sng" dirty="0"/>
              <a:t>Topic: </a:t>
            </a:r>
          </a:p>
        </p:txBody>
      </p:sp>
    </p:spTree>
    <p:extLst>
      <p:ext uri="{BB962C8B-B14F-4D97-AF65-F5344CB8AC3E}">
        <p14:creationId xmlns:p14="http://schemas.microsoft.com/office/powerpoint/2010/main" val="41657976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D9D9D2-09B5-2CB4-E680-E497F4A2B2E8}"/>
              </a:ext>
            </a:extLst>
          </p:cNvPr>
          <p:cNvSpPr txBox="1"/>
          <p:nvPr/>
        </p:nvSpPr>
        <p:spPr>
          <a:xfrm>
            <a:off x="152400" y="152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Subject: </a:t>
            </a:r>
          </a:p>
          <a:p>
            <a:r>
              <a:rPr lang="en-GB" u="sng" dirty="0"/>
              <a:t>Topic: </a:t>
            </a:r>
          </a:p>
        </p:txBody>
      </p:sp>
    </p:spTree>
    <p:extLst>
      <p:ext uri="{BB962C8B-B14F-4D97-AF65-F5344CB8AC3E}">
        <p14:creationId xmlns:p14="http://schemas.microsoft.com/office/powerpoint/2010/main" val="26377109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D9D9D2-09B5-2CB4-E680-E497F4A2B2E8}"/>
              </a:ext>
            </a:extLst>
          </p:cNvPr>
          <p:cNvSpPr txBox="1"/>
          <p:nvPr/>
        </p:nvSpPr>
        <p:spPr>
          <a:xfrm>
            <a:off x="152400" y="152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Subject: </a:t>
            </a:r>
          </a:p>
          <a:p>
            <a:r>
              <a:rPr lang="en-GB" u="sng" dirty="0"/>
              <a:t>Topic: </a:t>
            </a:r>
          </a:p>
        </p:txBody>
      </p:sp>
    </p:spTree>
    <p:extLst>
      <p:ext uri="{BB962C8B-B14F-4D97-AF65-F5344CB8AC3E}">
        <p14:creationId xmlns:p14="http://schemas.microsoft.com/office/powerpoint/2010/main" val="368364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1B4F55-0E71-0418-9B7B-7BA45ED457A7}"/>
              </a:ext>
            </a:extLst>
          </p:cNvPr>
          <p:cNvSpPr txBox="1"/>
          <p:nvPr/>
        </p:nvSpPr>
        <p:spPr>
          <a:xfrm>
            <a:off x="769121" y="71248"/>
            <a:ext cx="5676900" cy="89562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will need to know: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key conventions (what we can expect of) and structure of the Gothic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Definitions of subject terminology and examples from the texts that we have read (</a:t>
            </a:r>
            <a:r>
              <a:rPr lang="en-GB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foreshadowing, metaphor, rhetorical questions, symbol, motif, soliloquy, monologue, pathetic fallacy, verisimilitude, tone, declarative sentences, anecdote, anaphora, themes and setting)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different forms of literature and their conventions (plays, poems, novels)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Key contextual details about the eras of the texts we’ve studied:</a:t>
            </a:r>
            <a:b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they believed in the 19</a:t>
            </a:r>
            <a:r>
              <a:rPr lang="en-GB" sz="16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(e.g. Dickens and Shelley)</a:t>
            </a:r>
            <a:b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writers in the 21</a:t>
            </a:r>
            <a:r>
              <a:rPr lang="en-GB" sz="16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century wrote about (e.g. Acevedo and </a:t>
            </a:r>
            <a:r>
              <a:rPr lang="en-GB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Crossan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b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Why writers were writing at each of these times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conventions of different text types have studied (Letters, tragedies, comedies, novels, cautionary tales etc)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key ideas, themes and messages of the texts we have studied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Key elements of rhetoric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elements of grammar we have focused on in Language (including apostrophes, connectives, sentences that begin with a subordinate clause, the difference between compound and complex sentences)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will need to know how to: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stages of reading, annotating and analysing poetry (the three boxes at the bottom, what a good annotation looks like etc).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 an analytical paragraph (how it is ordered; how you write a topic sentence)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 a persuasive open letter.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Identify the parts of a metaphor and comment on the desired effect of that metaphor.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1AB77-A66B-AF42-92BD-172517C1700F}"/>
              </a:ext>
            </a:extLst>
          </p:cNvPr>
          <p:cNvSpPr txBox="1"/>
          <p:nvPr/>
        </p:nvSpPr>
        <p:spPr>
          <a:xfrm>
            <a:off x="0" y="2108200"/>
            <a:ext cx="769121" cy="46736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GB" sz="3200" b="1" dirty="0"/>
              <a:t>English </a:t>
            </a:r>
          </a:p>
        </p:txBody>
      </p:sp>
    </p:spTree>
    <p:extLst>
      <p:ext uri="{BB962C8B-B14F-4D97-AF65-F5344CB8AC3E}">
        <p14:creationId xmlns:p14="http://schemas.microsoft.com/office/powerpoint/2010/main" val="284046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CACE2-9BA2-FF1E-A70B-399534302BDB}"/>
              </a:ext>
            </a:extLst>
          </p:cNvPr>
          <p:cNvSpPr txBox="1"/>
          <p:nvPr/>
        </p:nvSpPr>
        <p:spPr>
          <a:xfrm>
            <a:off x="2218154" y="813507"/>
            <a:ext cx="242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Subject: English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33F9-111D-7F6B-B208-CD21AE1D4B44}"/>
              </a:ext>
            </a:extLst>
          </p:cNvPr>
          <p:cNvSpPr txBox="1"/>
          <p:nvPr/>
        </p:nvSpPr>
        <p:spPr>
          <a:xfrm>
            <a:off x="2202297" y="161610"/>
            <a:ext cx="29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Revision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C14C76-C53D-B09F-30C0-A129DCFB7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155787"/>
              </p:ext>
            </p:extLst>
          </p:nvPr>
        </p:nvGraphicFramePr>
        <p:xfrm>
          <a:off x="265174" y="1630798"/>
          <a:ext cx="6327650" cy="7053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530">
                  <a:extLst>
                    <a:ext uri="{9D8B030D-6E8A-4147-A177-3AD203B41FA5}">
                      <a16:colId xmlns:a16="http://schemas.microsoft.com/office/drawing/2014/main" val="3994000706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3431343048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968813943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786771222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124099345"/>
                    </a:ext>
                  </a:extLst>
                </a:gridCol>
              </a:tblGrid>
              <a:tr h="50384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 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Revised?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4868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9438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332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14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96832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1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657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2168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6143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3878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405556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91172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45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873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6B42AB5-4CAF-F0EF-CA96-089D66A57C35}"/>
              </a:ext>
            </a:extLst>
          </p:cNvPr>
          <p:cNvSpPr txBox="1"/>
          <p:nvPr/>
        </p:nvSpPr>
        <p:spPr>
          <a:xfrm>
            <a:off x="4804945" y="129546"/>
            <a:ext cx="2053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 will need to bring your English books as well to revise.</a:t>
            </a:r>
          </a:p>
        </p:txBody>
      </p:sp>
    </p:spTree>
    <p:extLst>
      <p:ext uri="{BB962C8B-B14F-4D97-AF65-F5344CB8AC3E}">
        <p14:creationId xmlns:p14="http://schemas.microsoft.com/office/powerpoint/2010/main" val="234800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417648" y="406908"/>
            <a:ext cx="3572130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11" u="sng" dirty="0"/>
              <a:t>How to Revise for </a:t>
            </a:r>
            <a:r>
              <a:rPr lang="en-GB" sz="2011" b="1" u="sng" dirty="0"/>
              <a:t>Maths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9" y="8336945"/>
            <a:ext cx="1590048" cy="64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948A5-B19A-7913-0282-F286632FD181}"/>
              </a:ext>
            </a:extLst>
          </p:cNvPr>
          <p:cNvSpPr txBox="1"/>
          <p:nvPr/>
        </p:nvSpPr>
        <p:spPr>
          <a:xfrm>
            <a:off x="417648" y="2117077"/>
            <a:ext cx="6291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1C889-32A5-7731-5FFB-283428E63ABF}"/>
              </a:ext>
            </a:extLst>
          </p:cNvPr>
          <p:cNvSpPr txBox="1"/>
          <p:nvPr/>
        </p:nvSpPr>
        <p:spPr>
          <a:xfrm>
            <a:off x="417648" y="1038622"/>
            <a:ext cx="5733216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11" i="1" dirty="0"/>
              <a:t>Use the video to make notes on how best to revise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287542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18271A5-B221-4616-B2BD-D1CA506AAE4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329" y="621193"/>
              <a:ext cx="884582" cy="2793102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884582">
                      <a:extLst>
                        <a:ext uri="{9D8B030D-6E8A-4147-A177-3AD203B41FA5}">
                          <a16:colId xmlns:a16="http://schemas.microsoft.com/office/drawing/2014/main" val="1474635942"/>
                        </a:ext>
                      </a:extLst>
                    </a:gridCol>
                  </a:tblGrid>
                  <a:tr h="4508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/>
                            <a:t>Square Numbers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499352086"/>
                      </a:ext>
                    </a:extLst>
                  </a:tr>
                  <a:tr h="23422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GB" sz="9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=16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=36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=49</m:t>
                                </m:r>
                              </m:oMath>
                            </m:oMathPara>
                          </a14:m>
                          <a:endParaRPr lang="en-GB" sz="9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=64</m:t>
                                </m:r>
                              </m:oMath>
                            </m:oMathPara>
                          </a14:m>
                          <a:endParaRPr lang="en-GB" sz="9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=81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=100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=121</m:t>
                                </m:r>
                              </m:oMath>
                            </m:oMathPara>
                          </a14:m>
                          <a:endParaRPr lang="en-GB" sz="9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=144</m:t>
                                </m:r>
                              </m:oMath>
                            </m:oMathPara>
                          </a14:m>
                          <a:endParaRPr lang="en-GB" sz="9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=169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=196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=225</m:t>
                                </m:r>
                              </m:oMath>
                            </m:oMathPara>
                          </a14:m>
                          <a:endParaRPr lang="en-GB" sz="900" b="0" dirty="0"/>
                        </a:p>
                        <a:p>
                          <a:endParaRPr lang="en-GB" sz="900" dirty="0"/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1391326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18271A5-B221-4616-B2BD-D1CA506AAE4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329" y="621193"/>
              <a:ext cx="884582" cy="2793102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884582">
                      <a:extLst>
                        <a:ext uri="{9D8B030D-6E8A-4147-A177-3AD203B41FA5}">
                          <a16:colId xmlns:a16="http://schemas.microsoft.com/office/drawing/2014/main" val="1474635942"/>
                        </a:ext>
                      </a:extLst>
                    </a:gridCol>
                  </a:tblGrid>
                  <a:tr h="4508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/>
                            <a:t>Square Numbers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499352086"/>
                      </a:ext>
                    </a:extLst>
                  </a:tr>
                  <a:tr h="23422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blipFill>
                          <a:blip r:embed="rId2"/>
                          <a:stretch>
                            <a:fillRect l="-685" t="-19430" r="-1370" b="-5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13268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197EA69-6015-426C-8EDB-663FE0CD420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87587" y="621193"/>
              <a:ext cx="1047430" cy="1654737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047430">
                      <a:extLst>
                        <a:ext uri="{9D8B030D-6E8A-4147-A177-3AD203B41FA5}">
                          <a16:colId xmlns:a16="http://schemas.microsoft.com/office/drawing/2014/main" val="1474635942"/>
                        </a:ext>
                      </a:extLst>
                    </a:gridCol>
                  </a:tblGrid>
                  <a:tr h="3973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/>
                            <a:t>Cube Numbers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499352086"/>
                      </a:ext>
                    </a:extLst>
                  </a:tr>
                  <a:tr h="12573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 1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 8</m:t>
                                </m:r>
                              </m:oMath>
                            </m:oMathPara>
                          </a14:m>
                          <a:endParaRPr lang="en-GB" sz="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=27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=64</m:t>
                                </m:r>
                              </m:oMath>
                            </m:oMathPara>
                          </a14:m>
                          <a:endParaRPr lang="en-GB" sz="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9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9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9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9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GB" sz="900" dirty="0"/>
                            <a:t>25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GB" sz="9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1391326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197EA69-6015-426C-8EDB-663FE0CD420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87587" y="621193"/>
              <a:ext cx="1047430" cy="1654737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047430">
                      <a:extLst>
                        <a:ext uri="{9D8B030D-6E8A-4147-A177-3AD203B41FA5}">
                          <a16:colId xmlns:a16="http://schemas.microsoft.com/office/drawing/2014/main" val="1474635942"/>
                        </a:ext>
                      </a:extLst>
                    </a:gridCol>
                  </a:tblGrid>
                  <a:tr h="3973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/>
                            <a:t>Cube Numbers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499352086"/>
                      </a:ext>
                    </a:extLst>
                  </a:tr>
                  <a:tr h="12573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blipFill>
                          <a:blip r:embed="rId3"/>
                          <a:stretch>
                            <a:fillRect l="-578" t="-32367" r="-1156" b="-9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13268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80D2163-8F18-45B7-85A3-205BD164EC3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87586" y="2450976"/>
              <a:ext cx="2671332" cy="511757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671332">
                      <a:extLst>
                        <a:ext uri="{9D8B030D-6E8A-4147-A177-3AD203B41FA5}">
                          <a16:colId xmlns:a16="http://schemas.microsoft.com/office/drawing/2014/main" val="1474635942"/>
                        </a:ext>
                      </a:extLst>
                    </a:gridCol>
                  </a:tblGrid>
                  <a:tr h="205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/>
                            <a:t>Prime Numbers (exactly two factors)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499352086"/>
                      </a:ext>
                    </a:extLst>
                  </a:tr>
                  <a:tr h="3060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latin typeface="Cambria Math" panose="02040503050406030204" pitchFamily="18" charset="0"/>
                                </a:rPr>
                                <m:t>2, 3, 5, 7, 11, 13, 17, 19, 23, 29, 31</m:t>
                              </m:r>
                            </m:oMath>
                          </a14:m>
                          <a:r>
                            <a:rPr lang="en-GB" sz="900" b="0" i="1" dirty="0">
                              <a:latin typeface="Cambria Math" panose="02040503050406030204" pitchFamily="18" charset="0"/>
                            </a:rPr>
                            <a:t>…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1391326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80D2163-8F18-45B7-85A3-205BD164EC3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87586" y="2450976"/>
              <a:ext cx="2671332" cy="511757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671332">
                      <a:extLst>
                        <a:ext uri="{9D8B030D-6E8A-4147-A177-3AD203B41FA5}">
                          <a16:colId xmlns:a16="http://schemas.microsoft.com/office/drawing/2014/main" val="1474635942"/>
                        </a:ext>
                      </a:extLst>
                    </a:gridCol>
                  </a:tblGrid>
                  <a:tr h="205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/>
                            <a:t>Prime Numbers (exactly two factors)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499352086"/>
                      </a:ext>
                    </a:extLst>
                  </a:tr>
                  <a:tr h="3060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blipFill>
                          <a:blip r:embed="rId4"/>
                          <a:stretch>
                            <a:fillRect l="-228" t="-68627" r="-456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13268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6DA29803-7379-460F-AF3D-89C1D03747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50594" y="621193"/>
              <a:ext cx="2305109" cy="3552758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708724">
                      <a:extLst>
                        <a:ext uri="{9D8B030D-6E8A-4147-A177-3AD203B41FA5}">
                          <a16:colId xmlns:a16="http://schemas.microsoft.com/office/drawing/2014/main" val="1881590337"/>
                        </a:ext>
                      </a:extLst>
                    </a:gridCol>
                    <a:gridCol w="698690">
                      <a:extLst>
                        <a:ext uri="{9D8B030D-6E8A-4147-A177-3AD203B41FA5}">
                          <a16:colId xmlns:a16="http://schemas.microsoft.com/office/drawing/2014/main" val="2537952226"/>
                        </a:ext>
                      </a:extLst>
                    </a:gridCol>
                    <a:gridCol w="897695">
                      <a:extLst>
                        <a:ext uri="{9D8B030D-6E8A-4147-A177-3AD203B41FA5}">
                          <a16:colId xmlns:a16="http://schemas.microsoft.com/office/drawing/2014/main" val="2422576843"/>
                        </a:ext>
                      </a:extLst>
                    </a:gridCol>
                  </a:tblGrid>
                  <a:tr h="393162">
                    <a:tc>
                      <a:txBody>
                        <a:bodyPr/>
                        <a:lstStyle/>
                        <a:p>
                          <a:r>
                            <a:rPr lang="en-GB" sz="900" dirty="0"/>
                            <a:t>Fraction</a:t>
                          </a:r>
                        </a:p>
                      </a:txBody>
                      <a:tcPr marL="63305" marR="63305" marT="31652" marB="31652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dirty="0"/>
                            <a:t>Decimal</a:t>
                          </a:r>
                        </a:p>
                      </a:txBody>
                      <a:tcPr marL="63305" marR="63305" marT="31652" marB="31652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dirty="0"/>
                            <a:t>Percentage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861534656"/>
                      </a:ext>
                    </a:extLst>
                  </a:tr>
                  <a:tr h="4519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00" b="0" dirty="0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0.01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1%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784901002"/>
                      </a:ext>
                    </a:extLst>
                  </a:tr>
                  <a:tr h="4519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00" b="0" dirty="0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10%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942321869"/>
                      </a:ext>
                    </a:extLst>
                  </a:tr>
                  <a:tr h="4519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20%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0438397"/>
                      </a:ext>
                    </a:extLst>
                  </a:tr>
                  <a:tr h="4506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00" b="0" dirty="0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25%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706177192"/>
                      </a:ext>
                    </a:extLst>
                  </a:tr>
                  <a:tr h="4519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00" b="0" dirty="0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10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33.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3%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35360549"/>
                      </a:ext>
                    </a:extLst>
                  </a:tr>
                  <a:tr h="4506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00" b="0" dirty="0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50%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8371949"/>
                      </a:ext>
                    </a:extLst>
                  </a:tr>
                  <a:tr h="4506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00" b="0" dirty="0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100%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9602581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6DA29803-7379-460F-AF3D-89C1D03747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50594" y="621193"/>
              <a:ext cx="2305109" cy="3552758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708724">
                      <a:extLst>
                        <a:ext uri="{9D8B030D-6E8A-4147-A177-3AD203B41FA5}">
                          <a16:colId xmlns:a16="http://schemas.microsoft.com/office/drawing/2014/main" val="1881590337"/>
                        </a:ext>
                      </a:extLst>
                    </a:gridCol>
                    <a:gridCol w="698690">
                      <a:extLst>
                        <a:ext uri="{9D8B030D-6E8A-4147-A177-3AD203B41FA5}">
                          <a16:colId xmlns:a16="http://schemas.microsoft.com/office/drawing/2014/main" val="2537952226"/>
                        </a:ext>
                      </a:extLst>
                    </a:gridCol>
                    <a:gridCol w="897695">
                      <a:extLst>
                        <a:ext uri="{9D8B030D-6E8A-4147-A177-3AD203B41FA5}">
                          <a16:colId xmlns:a16="http://schemas.microsoft.com/office/drawing/2014/main" val="2422576843"/>
                        </a:ext>
                      </a:extLst>
                    </a:gridCol>
                  </a:tblGrid>
                  <a:tr h="393162">
                    <a:tc>
                      <a:txBody>
                        <a:bodyPr/>
                        <a:lstStyle/>
                        <a:p>
                          <a:r>
                            <a:rPr lang="en-GB" sz="900" dirty="0"/>
                            <a:t>Fraction</a:t>
                          </a:r>
                        </a:p>
                      </a:txBody>
                      <a:tcPr marL="63305" marR="63305" marT="31652" marB="31652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dirty="0"/>
                            <a:t>Decimal</a:t>
                          </a:r>
                        </a:p>
                      </a:txBody>
                      <a:tcPr marL="63305" marR="63305" marT="31652" marB="31652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dirty="0"/>
                            <a:t>Percentage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861534656"/>
                      </a:ext>
                    </a:extLst>
                  </a:tr>
                  <a:tr h="4519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855" t="-89189" r="-225641" b="-6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03509" t="-89189" r="-131579" b="-6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56757" t="-89189" r="-1351" b="-6040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4901002"/>
                      </a:ext>
                    </a:extLst>
                  </a:tr>
                  <a:tr h="4519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855" t="-189189" r="-225641" b="-5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03509" t="-189189" r="-131579" b="-5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56757" t="-189189" r="-1351" b="-5040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2321869"/>
                      </a:ext>
                    </a:extLst>
                  </a:tr>
                  <a:tr h="4519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855" t="-285333" r="-225641" b="-3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03509" t="-285333" r="-131579" b="-3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56757" t="-285333" r="-1351" b="-39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0438397"/>
                      </a:ext>
                    </a:extLst>
                  </a:tr>
                  <a:tr h="4506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855" t="-390541" r="-225641" b="-3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03509" t="-390541" r="-131579" b="-3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56757" t="-390541" r="-1351" b="-30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177192"/>
                      </a:ext>
                    </a:extLst>
                  </a:tr>
                  <a:tr h="4519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855" t="-490541" r="-225641" b="-2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03509" t="-490541" r="-131579" b="-2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56757" t="-490541" r="-1351" b="-20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360549"/>
                      </a:ext>
                    </a:extLst>
                  </a:tr>
                  <a:tr h="4506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855" t="-590541" r="-225641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03509" t="-590541" r="-131579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56757" t="-590541" r="-1351" b="-10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371949"/>
                      </a:ext>
                    </a:extLst>
                  </a:tr>
                  <a:tr h="4506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855" t="-690541" r="-225641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03509" t="-690541" r="-131579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56757" t="-690541" r="-1351" b="-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02581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7E83CC3-8DBE-43E0-9CFC-DD9B539FA8D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87586" y="3147008"/>
              <a:ext cx="2671332" cy="102694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671332">
                      <a:extLst>
                        <a:ext uri="{9D8B030D-6E8A-4147-A177-3AD203B41FA5}">
                          <a16:colId xmlns:a16="http://schemas.microsoft.com/office/drawing/2014/main" val="869977888"/>
                        </a:ext>
                      </a:extLst>
                    </a:gridCol>
                  </a:tblGrid>
                  <a:tr h="256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/>
                            <a:t>Product , Sum, Difference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902177578"/>
                      </a:ext>
                    </a:extLst>
                  </a:tr>
                  <a:tr h="256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i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𝑓𝑎𝑐𝑡𝑜𝑟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𝑓𝑎𝑐𝑡𝑜𝑟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𝑝𝑟𝑜𝑑𝑢𝑐𝑡</m:t>
                              </m:r>
                            </m:oMath>
                          </a14:m>
                          <a:endParaRPr lang="en-GB" sz="900" dirty="0"/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553329649"/>
                      </a:ext>
                    </a:extLst>
                  </a:tr>
                  <a:tr h="2567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𝑛𝑢𝑚𝑏𝑒𝑟</m:t>
                                </m:r>
                                <m:r>
                                  <a:rPr lang="en-GB" sz="12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𝑛𝑢𝑚𝑏𝑒𝑟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𝑠𝑢𝑚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432682942"/>
                      </a:ext>
                    </a:extLst>
                  </a:tr>
                  <a:tr h="2567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𝑛𝑢𝑚𝑏𝑒𝑟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𝑛𝑢𝑚𝑏𝑒𝑟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𝑑𝑖𝑓𝑓𝑒𝑟𝑒𝑛𝑐𝑒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3204442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7E83CC3-8DBE-43E0-9CFC-DD9B539FA8D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87586" y="3147008"/>
              <a:ext cx="2671332" cy="102694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671332">
                      <a:extLst>
                        <a:ext uri="{9D8B030D-6E8A-4147-A177-3AD203B41FA5}">
                          <a16:colId xmlns:a16="http://schemas.microsoft.com/office/drawing/2014/main" val="869977888"/>
                        </a:ext>
                      </a:extLst>
                    </a:gridCol>
                  </a:tblGrid>
                  <a:tr h="256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/>
                            <a:t>Product , Sum, Difference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902177578"/>
                      </a:ext>
                    </a:extLst>
                  </a:tr>
                  <a:tr h="2567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blipFill>
                          <a:blip r:embed="rId6"/>
                          <a:stretch>
                            <a:fillRect l="-228" t="-100000" r="-456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3329649"/>
                      </a:ext>
                    </a:extLst>
                  </a:tr>
                  <a:tr h="2567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blipFill>
                          <a:blip r:embed="rId6"/>
                          <a:stretch>
                            <a:fillRect l="-228" t="-204762" r="-456" b="-1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682942"/>
                      </a:ext>
                    </a:extLst>
                  </a:tr>
                  <a:tr h="2567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blipFill>
                          <a:blip r:embed="rId6"/>
                          <a:stretch>
                            <a:fillRect l="-228" t="-304762" r="-456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04442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38876747-EFA2-4CBF-96DE-0B7FEB2144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96647" y="621193"/>
              <a:ext cx="1188496" cy="1700529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188496">
                      <a:extLst>
                        <a:ext uri="{9D8B030D-6E8A-4147-A177-3AD203B41FA5}">
                          <a16:colId xmlns:a16="http://schemas.microsoft.com/office/drawing/2014/main" val="1474635942"/>
                        </a:ext>
                      </a:extLst>
                    </a:gridCol>
                  </a:tblGrid>
                  <a:tr h="4578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/>
                            <a:t>Inverse Operations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499352086"/>
                      </a:ext>
                    </a:extLst>
                  </a:tr>
                  <a:tr h="124269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</m:oMath>
                            </m:oMathPara>
                          </a14:m>
                          <a:endParaRPr lang="en-GB" sz="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÷</m:t>
                                </m:r>
                              </m:oMath>
                            </m:oMathPara>
                          </a14:m>
                          <a:endParaRPr lang="en-GB" sz="9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9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GB" sz="900" b="0" i="0" dirty="0">
                              <a:latin typeface="Cambria Math" panose="02040503050406030204" pitchFamily="18" charset="0"/>
                            </a:rPr>
                            <a:t>Square and square root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1391326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38876747-EFA2-4CBF-96DE-0B7FEB2144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96647" y="621193"/>
              <a:ext cx="1188496" cy="1700529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188496">
                      <a:extLst>
                        <a:ext uri="{9D8B030D-6E8A-4147-A177-3AD203B41FA5}">
                          <a16:colId xmlns:a16="http://schemas.microsoft.com/office/drawing/2014/main" val="1474635942"/>
                        </a:ext>
                      </a:extLst>
                    </a:gridCol>
                  </a:tblGrid>
                  <a:tr h="4578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/>
                            <a:t>Inverse Operations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499352086"/>
                      </a:ext>
                    </a:extLst>
                  </a:tr>
                  <a:tr h="12426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blipFill>
                          <a:blip r:embed="rId7"/>
                          <a:stretch>
                            <a:fillRect l="-510" t="-37073" r="-1020" b="-9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13268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9E5955E-995B-410D-A24C-9402C8B7BF61}"/>
              </a:ext>
            </a:extLst>
          </p:cNvPr>
          <p:cNvSpPr txBox="1"/>
          <p:nvPr/>
        </p:nvSpPr>
        <p:spPr>
          <a:xfrm>
            <a:off x="111329" y="0"/>
            <a:ext cx="6480313" cy="4331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15" dirty="0">
                <a:solidFill>
                  <a:schemeClr val="bg1"/>
                </a:solidFill>
              </a:rPr>
              <a:t>Castle Mead Mathematics – Facts to know</a:t>
            </a:r>
          </a:p>
        </p:txBody>
      </p:sp>
      <p:graphicFrame>
        <p:nvGraphicFramePr>
          <p:cNvPr id="14" name="Table 9">
            <a:extLst>
              <a:ext uri="{FF2B5EF4-FFF2-40B4-BE49-F238E27FC236}">
                <a16:creationId xmlns:a16="http://schemas.microsoft.com/office/drawing/2014/main" id="{F3F4547B-5CF7-CE1E-4D3B-8966032CF320}"/>
              </a:ext>
            </a:extLst>
          </p:cNvPr>
          <p:cNvGraphicFramePr>
            <a:graphicFrameLocks noGrp="1"/>
          </p:cNvGraphicFramePr>
          <p:nvPr/>
        </p:nvGraphicFramePr>
        <p:xfrm>
          <a:off x="4014879" y="4358223"/>
          <a:ext cx="2788452" cy="26223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88452">
                  <a:extLst>
                    <a:ext uri="{9D8B030D-6E8A-4147-A177-3AD203B41FA5}">
                      <a16:colId xmlns:a16="http://schemas.microsoft.com/office/drawing/2014/main" val="681157563"/>
                    </a:ext>
                  </a:extLst>
                </a:gridCol>
              </a:tblGrid>
              <a:tr h="262236">
                <a:tc>
                  <a:txBody>
                    <a:bodyPr/>
                    <a:lstStyle/>
                    <a:p>
                      <a:r>
                        <a:rPr lang="en-GB" sz="900" dirty="0"/>
                        <a:t>Area of 2-dimensional shapes</a:t>
                      </a: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233394194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9">
                <a:extLst>
                  <a:ext uri="{FF2B5EF4-FFF2-40B4-BE49-F238E27FC236}">
                    <a16:creationId xmlns:a16="http://schemas.microsoft.com/office/drawing/2014/main" id="{993FCF28-29C2-CDB3-0653-18B9DDD252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329" y="4370750"/>
              <a:ext cx="1968626" cy="4491434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968626">
                      <a:extLst>
                        <a:ext uri="{9D8B030D-6E8A-4147-A177-3AD203B41FA5}">
                          <a16:colId xmlns:a16="http://schemas.microsoft.com/office/drawing/2014/main" val="681157563"/>
                        </a:ext>
                      </a:extLst>
                    </a:gridCol>
                  </a:tblGrid>
                  <a:tr h="251539">
                    <a:tc>
                      <a:txBody>
                        <a:bodyPr/>
                        <a:lstStyle/>
                        <a:p>
                          <a:r>
                            <a:rPr lang="en-GB" sz="900" dirty="0"/>
                            <a:t>Algebra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333941949"/>
                      </a:ext>
                    </a:extLst>
                  </a:tr>
                  <a:tr h="913399">
                    <a:tc>
                      <a:txBody>
                        <a:bodyPr/>
                        <a:lstStyle/>
                        <a:p>
                          <a:r>
                            <a:rPr lang="en-GB" sz="900" b="1" dirty="0"/>
                            <a:t>Simplify</a:t>
                          </a:r>
                          <a:r>
                            <a:rPr lang="en-GB" sz="900" dirty="0"/>
                            <a:t> – add and subtract </a:t>
                          </a:r>
                          <a:r>
                            <a:rPr lang="en-GB" sz="900" b="1" dirty="0"/>
                            <a:t>like terms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62059605"/>
                      </a:ext>
                    </a:extLst>
                  </a:tr>
                  <a:tr h="918254">
                    <a:tc>
                      <a:txBody>
                        <a:bodyPr/>
                        <a:lstStyle/>
                        <a:p>
                          <a:r>
                            <a:rPr lang="en-GB" sz="900" b="1" dirty="0"/>
                            <a:t>Factorise</a:t>
                          </a:r>
                          <a:r>
                            <a:rPr lang="en-GB" sz="900" dirty="0"/>
                            <a:t> – remove the common factor, write in brackets </a:t>
                          </a:r>
                          <a:endParaRPr lang="en-GB" sz="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+12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=4(2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9582155"/>
                      </a:ext>
                    </a:extLst>
                  </a:tr>
                  <a:tr h="1066178">
                    <a:tc>
                      <a:txBody>
                        <a:bodyPr/>
                        <a:lstStyle/>
                        <a:p>
                          <a:r>
                            <a:rPr lang="en-GB" sz="900" b="1" dirty="0"/>
                            <a:t>Expand</a:t>
                          </a:r>
                          <a:r>
                            <a:rPr lang="en-GB" sz="900" dirty="0"/>
                            <a:t> – multiply everything inside the brackets by the factor outside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7(2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)=14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−21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05219864"/>
                      </a:ext>
                    </a:extLst>
                  </a:tr>
                  <a:tr h="134206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900" b="1" dirty="0"/>
                            <a:t>Substitute</a:t>
                          </a:r>
                          <a:r>
                            <a:rPr lang="en-GB" sz="900" dirty="0"/>
                            <a:t> – replace the variable with a value and calculate </a:t>
                          </a:r>
                          <a:endParaRPr lang="en-GB" sz="9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9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GB" sz="9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=5   </m:t>
                                </m:r>
                              </m:oMath>
                            </m:oMathPara>
                          </a14:m>
                          <a:endParaRPr lang="en-GB" sz="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−2=4×5−2</m:t>
                                </m:r>
                              </m:oMath>
                            </m:oMathPara>
                          </a14:m>
                          <a:endParaRPr lang="en-GB" sz="9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=18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475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9">
                <a:extLst>
                  <a:ext uri="{FF2B5EF4-FFF2-40B4-BE49-F238E27FC236}">
                    <a16:creationId xmlns:a16="http://schemas.microsoft.com/office/drawing/2014/main" id="{993FCF28-29C2-CDB3-0653-18B9DDD252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329" y="4370750"/>
              <a:ext cx="1968626" cy="4491434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968626">
                      <a:extLst>
                        <a:ext uri="{9D8B030D-6E8A-4147-A177-3AD203B41FA5}">
                          <a16:colId xmlns:a16="http://schemas.microsoft.com/office/drawing/2014/main" val="681157563"/>
                        </a:ext>
                      </a:extLst>
                    </a:gridCol>
                  </a:tblGrid>
                  <a:tr h="251539">
                    <a:tc>
                      <a:txBody>
                        <a:bodyPr/>
                        <a:lstStyle/>
                        <a:p>
                          <a:r>
                            <a:rPr lang="en-GB" sz="900" dirty="0"/>
                            <a:t>Algebra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333941949"/>
                      </a:ext>
                    </a:extLst>
                  </a:tr>
                  <a:tr h="9133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9" t="-28000" r="-617" b="-36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059605"/>
                      </a:ext>
                    </a:extLst>
                  </a:tr>
                  <a:tr h="9182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9" t="-127152" r="-617" b="-263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9582155"/>
                      </a:ext>
                    </a:extLst>
                  </a:tr>
                  <a:tr h="1066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9" t="-196000" r="-617" b="-127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5219864"/>
                      </a:ext>
                    </a:extLst>
                  </a:tr>
                  <a:tr h="1342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9" t="-234389" r="-617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4751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9FEAF4B0-482C-2D35-95E1-07F760C74D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84108" y="7300677"/>
              <a:ext cx="4619222" cy="1554014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667985">
                      <a:extLst>
                        <a:ext uri="{9D8B030D-6E8A-4147-A177-3AD203B41FA5}">
                          <a16:colId xmlns:a16="http://schemas.microsoft.com/office/drawing/2014/main" val="998410684"/>
                        </a:ext>
                      </a:extLst>
                    </a:gridCol>
                    <a:gridCol w="1951237">
                      <a:extLst>
                        <a:ext uri="{9D8B030D-6E8A-4147-A177-3AD203B41FA5}">
                          <a16:colId xmlns:a16="http://schemas.microsoft.com/office/drawing/2014/main" val="1121298129"/>
                        </a:ext>
                      </a:extLst>
                    </a:gridCol>
                  </a:tblGrid>
                  <a:tr h="245321">
                    <a:tc>
                      <a:txBody>
                        <a:bodyPr/>
                        <a:lstStyle/>
                        <a:p>
                          <a:r>
                            <a:rPr lang="en-GB" sz="900" dirty="0"/>
                            <a:t>Negative Numbers  add &amp; subtract</a:t>
                          </a:r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900" dirty="0"/>
                            <a:t>Negative Numbers </a:t>
                          </a:r>
                          <a14:m>
                            <m:oMath xmlns:m="http://schemas.openxmlformats.org/officeDocument/2006/math">
                              <m:r>
                                <a:rPr lang="en-GB" sz="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900" dirty="0"/>
                            <a:t> &amp; </a:t>
                          </a:r>
                          <a14:m>
                            <m:oMath xmlns:m="http://schemas.openxmlformats.org/officeDocument/2006/math">
                              <m:r>
                                <a:rPr lang="en-GB" sz="9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</m:oMath>
                          </a14:m>
                          <a:endParaRPr lang="en-GB" sz="900" dirty="0"/>
                        </a:p>
                      </a:txBody>
                      <a:tcPr marL="63305" marR="63305" marT="31652" marB="3165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3208344"/>
                      </a:ext>
                    </a:extLst>
                  </a:tr>
                  <a:tr h="633046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Adding</a:t>
                          </a:r>
                          <a:r>
                            <a:rPr lang="en-GB" sz="1100" dirty="0"/>
                            <a:t> a </a:t>
                          </a:r>
                          <a:r>
                            <a:rPr lang="en-GB" sz="1100" b="1" dirty="0"/>
                            <a:t>negative</a:t>
                          </a:r>
                          <a:r>
                            <a:rPr lang="en-GB" sz="1100" dirty="0"/>
                            <a:t> number has the same result as </a:t>
                          </a:r>
                          <a:r>
                            <a:rPr lang="en-GB" sz="1100" b="1" dirty="0"/>
                            <a:t>subtracting </a:t>
                          </a:r>
                          <a:r>
                            <a:rPr lang="en-GB" sz="1100" dirty="0"/>
                            <a:t>a </a:t>
                          </a:r>
                          <a:r>
                            <a:rPr lang="en-GB" sz="1100" b="1" dirty="0"/>
                            <a:t>positive</a:t>
                          </a:r>
                          <a:r>
                            <a:rPr lang="en-GB" sz="1100" dirty="0"/>
                            <a:t> number </a:t>
                          </a:r>
                        </a:p>
                        <a:p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5+</m:t>
                              </m:r>
                              <m:d>
                                <m:d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r>
                            <a:rPr lang="en-GB" sz="1100" dirty="0"/>
                            <a:t> and</a:t>
                          </a:r>
                          <a:r>
                            <a:rPr lang="en-GB" sz="11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baseline="0" smtClean="0">
                                  <a:latin typeface="Cambria Math" panose="02040503050406030204" pitchFamily="18" charset="0"/>
                                </a:rPr>
                                <m:t>5−2=3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negative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100" u="sng" dirty="0"/>
                            <a:t>negative</a:t>
                          </a:r>
                          <a:r>
                            <a:rPr lang="en-GB" sz="11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100" dirty="0"/>
                            <a:t> </a:t>
                          </a:r>
                          <a:r>
                            <a:rPr lang="en-GB" sz="1200" b="1" dirty="0"/>
                            <a:t>positive</a:t>
                          </a:r>
                          <a:r>
                            <a:rPr lang="en-GB" sz="1100" dirty="0"/>
                            <a:t> </a:t>
                          </a:r>
                        </a:p>
                        <a:p>
                          <a:r>
                            <a:rPr lang="en-GB" sz="1100" dirty="0"/>
                            <a:t>positive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100" u="sng" dirty="0"/>
                            <a:t>negative</a:t>
                          </a:r>
                          <a:r>
                            <a:rPr lang="en-GB" sz="1100" dirty="0"/>
                            <a:t> = </a:t>
                          </a:r>
                          <a:r>
                            <a:rPr lang="en-GB" sz="1200" b="1" u="sng" dirty="0"/>
                            <a:t>negative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i="0" u="sng" dirty="0">
                              <a:latin typeface="+mn-lt"/>
                              <a:ea typeface="+mn-ea"/>
                            </a:rPr>
                            <a:t>negative</a:t>
                          </a:r>
                          <a:r>
                            <a:rPr lang="en-GB" sz="1100" b="0" i="0" baseline="0" dirty="0">
                              <a:latin typeface="+mn-lt"/>
                              <a:ea typeface="+mn-ea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u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100" b="0" i="0" u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oMath>
                          </a14:m>
                          <a:r>
                            <a:rPr lang="en-GB" sz="1100" dirty="0"/>
                            <a:t>positive </a:t>
                          </a:r>
                          <a:r>
                            <a:rPr lang="en-GB" sz="1000" dirty="0"/>
                            <a:t>= </a:t>
                          </a:r>
                          <a:r>
                            <a:rPr lang="en-GB" sz="1200" b="1" u="sng" dirty="0"/>
                            <a:t>negative</a:t>
                          </a:r>
                          <a:endParaRPr lang="en-GB" sz="1100" b="1" u="sng" dirty="0"/>
                        </a:p>
                      </a:txBody>
                      <a:tcPr marL="63305" marR="63305" marT="31652" marB="3165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32893731"/>
                      </a:ext>
                    </a:extLst>
                  </a:tr>
                  <a:tr h="675647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Subtracting</a:t>
                          </a:r>
                          <a:r>
                            <a:rPr lang="en-GB" sz="1100" dirty="0"/>
                            <a:t> a </a:t>
                          </a:r>
                          <a:r>
                            <a:rPr lang="en-GB" sz="1100" b="1" dirty="0"/>
                            <a:t>negative</a:t>
                          </a:r>
                          <a:r>
                            <a:rPr lang="en-GB" sz="1100" dirty="0"/>
                            <a:t> has the same result as </a:t>
                          </a:r>
                          <a:r>
                            <a:rPr lang="en-GB" sz="1100" b="1" dirty="0"/>
                            <a:t>adding</a:t>
                          </a:r>
                          <a:r>
                            <a:rPr lang="en-GB" sz="1100" dirty="0"/>
                            <a:t> a </a:t>
                          </a:r>
                          <a:r>
                            <a:rPr lang="en-GB" sz="1100" b="1" dirty="0"/>
                            <a:t>positive</a:t>
                          </a:r>
                          <a:r>
                            <a:rPr lang="en-GB" sz="1100" dirty="0"/>
                            <a:t> </a:t>
                          </a:r>
                          <a:endParaRPr lang="en-GB" sz="11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5−</m:t>
                              </m:r>
                              <m:d>
                                <m:d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oMath>
                          </a14:m>
                          <a:r>
                            <a:rPr lang="en-GB" sz="11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5+2</m:t>
                              </m:r>
                              <m:r>
                                <a:rPr lang="en-GB" sz="1100" b="0" i="0" smtClean="0"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negative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</m:oMath>
                          </a14:m>
                          <a:r>
                            <a:rPr lang="en-GB" sz="1100" u="sng" dirty="0"/>
                            <a:t>negative</a:t>
                          </a:r>
                          <a:r>
                            <a:rPr lang="en-GB" sz="11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100" dirty="0"/>
                            <a:t> </a:t>
                          </a:r>
                          <a:r>
                            <a:rPr lang="en-GB" sz="1200" b="1" dirty="0"/>
                            <a:t>positive</a:t>
                          </a:r>
                          <a:r>
                            <a:rPr lang="en-GB" sz="1100" dirty="0"/>
                            <a:t> </a:t>
                          </a:r>
                        </a:p>
                        <a:p>
                          <a:r>
                            <a:rPr lang="en-GB" sz="1100" dirty="0"/>
                            <a:t>positive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</m:oMath>
                          </a14:m>
                          <a:r>
                            <a:rPr lang="en-GB" sz="1100" u="sng" dirty="0"/>
                            <a:t>negative</a:t>
                          </a:r>
                          <a:r>
                            <a:rPr lang="en-GB" sz="1100" dirty="0"/>
                            <a:t> = </a:t>
                          </a:r>
                          <a:r>
                            <a:rPr lang="en-GB" sz="1200" b="1" u="sng" dirty="0"/>
                            <a:t>negative</a:t>
                          </a:r>
                          <a:endParaRPr lang="en-GB" sz="1100" b="1" u="sng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i="0" u="sng" dirty="0">
                              <a:latin typeface="+mn-lt"/>
                              <a:ea typeface="+mn-ea"/>
                            </a:rPr>
                            <a:t>negative</a:t>
                          </a:r>
                          <a:r>
                            <a:rPr lang="en-GB" sz="1100" b="0" i="0" baseline="0" dirty="0">
                              <a:latin typeface="+mn-lt"/>
                              <a:ea typeface="+mn-ea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u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1100" b="0" i="0" u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oMath>
                          </a14:m>
                          <a:r>
                            <a:rPr lang="en-GB" sz="1100" dirty="0"/>
                            <a:t>positive </a:t>
                          </a:r>
                          <a:r>
                            <a:rPr lang="en-GB" sz="1000" dirty="0"/>
                            <a:t>= </a:t>
                          </a:r>
                          <a:r>
                            <a:rPr lang="en-GB" sz="1200" b="1" u="sng" dirty="0"/>
                            <a:t>negative</a:t>
                          </a:r>
                          <a:endParaRPr lang="en-GB" sz="1100" b="1" u="sng" dirty="0"/>
                        </a:p>
                      </a:txBody>
                      <a:tcPr marL="63305" marR="63305" marT="31652" marB="3165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130464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9FEAF4B0-482C-2D35-95E1-07F760C74D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84108" y="7300677"/>
              <a:ext cx="4619222" cy="1554014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667985">
                      <a:extLst>
                        <a:ext uri="{9D8B030D-6E8A-4147-A177-3AD203B41FA5}">
                          <a16:colId xmlns:a16="http://schemas.microsoft.com/office/drawing/2014/main" val="998410684"/>
                        </a:ext>
                      </a:extLst>
                    </a:gridCol>
                    <a:gridCol w="1951237">
                      <a:extLst>
                        <a:ext uri="{9D8B030D-6E8A-4147-A177-3AD203B41FA5}">
                          <a16:colId xmlns:a16="http://schemas.microsoft.com/office/drawing/2014/main" val="1121298129"/>
                        </a:ext>
                      </a:extLst>
                    </a:gridCol>
                  </a:tblGrid>
                  <a:tr h="245321">
                    <a:tc>
                      <a:txBody>
                        <a:bodyPr/>
                        <a:lstStyle/>
                        <a:p>
                          <a:r>
                            <a:rPr lang="en-GB" sz="900" dirty="0"/>
                            <a:t>Negative Numbers  add &amp; subtract</a:t>
                          </a:r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36760" t="-2500" r="-623" b="-54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208344"/>
                      </a:ext>
                    </a:extLst>
                  </a:tr>
                  <a:tr h="6330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l="-228" t="-39048" r="-73744" b="-10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36760" t="-39048" r="-623" b="-10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2893731"/>
                      </a:ext>
                    </a:extLst>
                  </a:tr>
                  <a:tr h="6756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l="-228" t="-131532" r="-73744" b="-1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36760" t="-131532" r="-623" b="-18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304643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Picture 2" descr="Printable 2D shapes worksheets | Free Maths Worksheets">
            <a:extLst>
              <a:ext uri="{FF2B5EF4-FFF2-40B4-BE49-F238E27FC236}">
                <a16:creationId xmlns:a16="http://schemas.microsoft.com/office/drawing/2014/main" id="{E544CB70-1CE2-2780-8DCF-DB74FC475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12772" r="4887" b="28739"/>
          <a:stretch/>
        </p:blipFill>
        <p:spPr bwMode="auto">
          <a:xfrm>
            <a:off x="4014878" y="4632986"/>
            <a:ext cx="2788453" cy="264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7">
            <a:extLst>
              <a:ext uri="{FF2B5EF4-FFF2-40B4-BE49-F238E27FC236}">
                <a16:creationId xmlns:a16="http://schemas.microsoft.com/office/drawing/2014/main" id="{7C588ADB-2F8D-5A7D-5DDF-A313EBA6B36D}"/>
              </a:ext>
            </a:extLst>
          </p:cNvPr>
          <p:cNvGraphicFramePr>
            <a:graphicFrameLocks noGrp="1"/>
          </p:cNvGraphicFramePr>
          <p:nvPr/>
        </p:nvGraphicFramePr>
        <p:xfrm>
          <a:off x="2184108" y="4370751"/>
          <a:ext cx="1743419" cy="290388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43419">
                  <a:extLst>
                    <a:ext uri="{9D8B030D-6E8A-4147-A177-3AD203B41FA5}">
                      <a16:colId xmlns:a16="http://schemas.microsoft.com/office/drawing/2014/main" val="584503562"/>
                    </a:ext>
                  </a:extLst>
                </a:gridCol>
              </a:tblGrid>
              <a:tr h="270523">
                <a:tc>
                  <a:txBody>
                    <a:bodyPr/>
                    <a:lstStyle/>
                    <a:p>
                      <a:r>
                        <a:rPr lang="en-GB" sz="900" dirty="0"/>
                        <a:t>Shape measurements</a:t>
                      </a:r>
                    </a:p>
                  </a:txBody>
                  <a:tcPr marL="63305" marR="63305" marT="31652" marB="3165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527098"/>
                  </a:ext>
                </a:extLst>
              </a:tr>
              <a:tr h="821798">
                <a:tc>
                  <a:txBody>
                    <a:bodyPr/>
                    <a:lstStyle/>
                    <a:p>
                      <a:r>
                        <a:rPr lang="en-GB" sz="900" b="1" dirty="0"/>
                        <a:t>Perimeter </a:t>
                      </a:r>
                    </a:p>
                    <a:p>
                      <a:r>
                        <a:rPr lang="en-GB" sz="900" dirty="0"/>
                        <a:t>length around the edge ADD</a:t>
                      </a:r>
                    </a:p>
                    <a:p>
                      <a:r>
                        <a:rPr lang="en-GB" sz="900" b="1" dirty="0"/>
                        <a:t>units – mm, cm, m …</a:t>
                      </a:r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434543"/>
                  </a:ext>
                </a:extLst>
              </a:tr>
              <a:tr h="905781">
                <a:tc>
                  <a:txBody>
                    <a:bodyPr/>
                    <a:lstStyle/>
                    <a:p>
                      <a:r>
                        <a:rPr lang="en-GB" sz="900" b="1" dirty="0"/>
                        <a:t>Area</a:t>
                      </a:r>
                      <a:r>
                        <a:rPr lang="en-GB" sz="900" dirty="0"/>
                        <a:t> </a:t>
                      </a:r>
                    </a:p>
                    <a:p>
                      <a:r>
                        <a:rPr lang="en-GB" sz="900" dirty="0"/>
                        <a:t>2-dimensional space MULTIPLY 2-dimensions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units² – mm², cm², m² …</a:t>
                      </a:r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576898"/>
                  </a:ext>
                </a:extLst>
              </a:tr>
              <a:tr h="905781">
                <a:tc>
                  <a:txBody>
                    <a:bodyPr/>
                    <a:lstStyle/>
                    <a:p>
                      <a:r>
                        <a:rPr lang="en-GB" sz="900" b="1" dirty="0"/>
                        <a:t>Volume </a:t>
                      </a:r>
                    </a:p>
                    <a:p>
                      <a:r>
                        <a:rPr lang="en-GB" sz="900" dirty="0"/>
                        <a:t>3-dimensional space MULTIPLY 3-dimensions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units³– mm³, cm³, m³ …</a:t>
                      </a:r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925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1808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4756</TotalTime>
  <Words>2264</Words>
  <Application>Microsoft Office PowerPoint</Application>
  <PresentationFormat>A4 Paper (210x297 mm)</PresentationFormat>
  <Paragraphs>562</Paragraphs>
  <Slides>56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Wingdings</vt:lpstr>
      <vt:lpstr>Retrospect</vt:lpstr>
      <vt:lpstr>Office Theme</vt:lpstr>
      <vt:lpstr>Do Now 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Pupil Premium</dc:title>
  <dc:creator>Rebecca Vaughan</dc:creator>
  <cp:lastModifiedBy>Anna Thorley</cp:lastModifiedBy>
  <cp:revision>535</cp:revision>
  <cp:lastPrinted>2021-08-26T06:46:30Z</cp:lastPrinted>
  <dcterms:created xsi:type="dcterms:W3CDTF">2020-08-25T15:03:31Z</dcterms:created>
  <dcterms:modified xsi:type="dcterms:W3CDTF">2023-05-05T14:57:58Z</dcterms:modified>
</cp:coreProperties>
</file>