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51"/>
  </p:notesMasterIdLst>
  <p:sldIdLst>
    <p:sldId id="293" r:id="rId3"/>
    <p:sldId id="294" r:id="rId4"/>
    <p:sldId id="317" r:id="rId5"/>
    <p:sldId id="316" r:id="rId6"/>
    <p:sldId id="313" r:id="rId7"/>
    <p:sldId id="341" r:id="rId8"/>
    <p:sldId id="318" r:id="rId9"/>
    <p:sldId id="320" r:id="rId10"/>
    <p:sldId id="256" r:id="rId11"/>
    <p:sldId id="321" r:id="rId12"/>
    <p:sldId id="322" r:id="rId13"/>
    <p:sldId id="340" r:id="rId14"/>
    <p:sldId id="323" r:id="rId15"/>
    <p:sldId id="324" r:id="rId16"/>
    <p:sldId id="370" r:id="rId17"/>
    <p:sldId id="325" r:id="rId18"/>
    <p:sldId id="326" r:id="rId19"/>
    <p:sldId id="357" r:id="rId20"/>
    <p:sldId id="327" r:id="rId21"/>
    <p:sldId id="328" r:id="rId22"/>
    <p:sldId id="358" r:id="rId23"/>
    <p:sldId id="359" r:id="rId24"/>
    <p:sldId id="360" r:id="rId25"/>
    <p:sldId id="361" r:id="rId26"/>
    <p:sldId id="371" r:id="rId27"/>
    <p:sldId id="329" r:id="rId28"/>
    <p:sldId id="330" r:id="rId29"/>
    <p:sldId id="319" r:id="rId30"/>
    <p:sldId id="331" r:id="rId31"/>
    <p:sldId id="332" r:id="rId32"/>
    <p:sldId id="362" r:id="rId33"/>
    <p:sldId id="333" r:id="rId34"/>
    <p:sldId id="364" r:id="rId35"/>
    <p:sldId id="365" r:id="rId36"/>
    <p:sldId id="367" r:id="rId37"/>
    <p:sldId id="366" r:id="rId38"/>
    <p:sldId id="334" r:id="rId39"/>
    <p:sldId id="363" r:id="rId40"/>
    <p:sldId id="335" r:id="rId41"/>
    <p:sldId id="336" r:id="rId42"/>
    <p:sldId id="337" r:id="rId43"/>
    <p:sldId id="343" r:id="rId44"/>
    <p:sldId id="351" r:id="rId45"/>
    <p:sldId id="352" r:id="rId46"/>
    <p:sldId id="353" r:id="rId47"/>
    <p:sldId id="354" r:id="rId48"/>
    <p:sldId id="355" r:id="rId49"/>
    <p:sldId id="356" r:id="rId50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5887" autoAdjust="0"/>
  </p:normalViewPr>
  <p:slideViewPr>
    <p:cSldViewPr snapToGrid="0">
      <p:cViewPr varScale="1">
        <p:scale>
          <a:sx n="50" d="100"/>
          <a:sy n="50" d="100"/>
        </p:scale>
        <p:origin x="2382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AEF1-D315-4B2E-8563-38037F05AC79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CB50-F9D5-4AA8-BD00-3A2C0715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93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Tutors: Do not take </a:t>
            </a:r>
            <a:r>
              <a:rPr lang="en-GB" dirty="0" err="1"/>
              <a:t>questi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CB50-F9D5-4AA8-BD00-3A2C071545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9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93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Tutors: Do not take </a:t>
            </a:r>
            <a:r>
              <a:rPr lang="en-GB" dirty="0" err="1"/>
              <a:t>questi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CB50-F9D5-4AA8-BD00-3A2C071545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2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6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4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0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8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2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6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2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6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2"/>
            <a:ext cx="2777490" cy="5811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40"/>
            <a:ext cx="2777490" cy="474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747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0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2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92140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149568"/>
            <a:ext cx="6858001" cy="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27CCD67-B715-4490-965A-DB0741CCC54F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7BB2AA2-641C-42AD-A565-4D2147A2727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3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F4A64-0146-4F5B-882E-7CBD2293EBB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0882-F4FA-4D77-8AA2-7402DDAF4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Now Task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A73C54-6678-439F-8856-90A0868EB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11" y="4953002"/>
            <a:ext cx="1818153" cy="73681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10DA8D-ABF9-471C-BA0E-B7A82B190987}"/>
              </a:ext>
            </a:extLst>
          </p:cNvPr>
          <p:cNvSpPr txBox="1">
            <a:spLocks/>
          </p:cNvSpPr>
          <p:nvPr/>
        </p:nvSpPr>
        <p:spPr>
          <a:xfrm>
            <a:off x="1029289" y="4239051"/>
            <a:ext cx="4597003" cy="1838801"/>
          </a:xfrm>
          <a:prstGeom prst="rect">
            <a:avLst/>
          </a:prstGeom>
        </p:spPr>
        <p:txBody>
          <a:bodyPr vert="horz" lIns="0" tIns="20896" rIns="0" bIns="20896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21A56-CA29-4AC4-8396-E653E5E1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" y="991160"/>
            <a:ext cx="6823393" cy="3405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4417D-967B-4FBC-7B41-A316AB12EAE4}"/>
              </a:ext>
            </a:extLst>
          </p:cNvPr>
          <p:cNvSpPr txBox="1"/>
          <p:nvPr/>
        </p:nvSpPr>
        <p:spPr>
          <a:xfrm>
            <a:off x="2653256" y="2923082"/>
            <a:ext cx="22635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Year 8</a:t>
            </a:r>
          </a:p>
        </p:txBody>
      </p:sp>
    </p:spTree>
    <p:extLst>
      <p:ext uri="{BB962C8B-B14F-4D97-AF65-F5344CB8AC3E}">
        <p14:creationId xmlns:p14="http://schemas.microsoft.com/office/powerpoint/2010/main" val="122598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Maths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D970FD-BCE1-3B0B-D5D3-2B1B2A436E3D}"/>
              </a:ext>
            </a:extLst>
          </p:cNvPr>
          <p:cNvSpPr txBox="1"/>
          <p:nvPr/>
        </p:nvSpPr>
        <p:spPr>
          <a:xfrm>
            <a:off x="4754145" y="297986"/>
            <a:ext cx="19529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Make sure you have your Dr Frost key skills list!</a:t>
            </a:r>
          </a:p>
        </p:txBody>
      </p:sp>
    </p:spTree>
    <p:extLst>
      <p:ext uri="{BB962C8B-B14F-4D97-AF65-F5344CB8AC3E}">
        <p14:creationId xmlns:p14="http://schemas.microsoft.com/office/powerpoint/2010/main" val="417511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Science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180887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DB81EC-BBFB-743C-C60C-0F556A734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28924"/>
              </p:ext>
            </p:extLst>
          </p:nvPr>
        </p:nvGraphicFramePr>
        <p:xfrm>
          <a:off x="1419224" y="600018"/>
          <a:ext cx="5006975" cy="78022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6975">
                  <a:extLst>
                    <a:ext uri="{9D8B030D-6E8A-4147-A177-3AD203B41FA5}">
                      <a16:colId xmlns:a16="http://schemas.microsoft.com/office/drawing/2014/main" val="860317058"/>
                    </a:ext>
                  </a:extLst>
                </a:gridCol>
              </a:tblGrid>
              <a:tr h="487010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Year 8 Revision Topics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386003"/>
                  </a:ext>
                </a:extLst>
              </a:tr>
              <a:tr h="7202954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Periodic table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Word equations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Differences between elements, compounds &amp; mixtures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Structure of the atom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The digestive system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Enzymes &amp; Protein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Testing for foods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Types of pathogens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Differences between aerobic and anaerobic respiration 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Conduction &amp; Radiation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Insulation &amp; Reducing Heat Loss</a:t>
                      </a:r>
                    </a:p>
                    <a:p>
                      <a:r>
                        <a:rPr lang="en-GB" sz="2400" dirty="0">
                          <a:effectLst/>
                        </a:rPr>
                        <a:t>Circuit Definitions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Adaptations in plants and animals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Cells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 Organs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Specialised Cells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Microscopes &amp; Magnification</a:t>
                      </a:r>
                    </a:p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Renewable and Non-Renewable Energy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8117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60ACFE-6DDF-5B19-4175-4C5D515B26B8}"/>
              </a:ext>
            </a:extLst>
          </p:cNvPr>
          <p:cNvSpPr txBox="1"/>
          <p:nvPr/>
        </p:nvSpPr>
        <p:spPr>
          <a:xfrm>
            <a:off x="342900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Science </a:t>
            </a:r>
          </a:p>
        </p:txBody>
      </p:sp>
    </p:spTree>
    <p:extLst>
      <p:ext uri="{BB962C8B-B14F-4D97-AF65-F5344CB8AC3E}">
        <p14:creationId xmlns:p14="http://schemas.microsoft.com/office/powerpoint/2010/main" val="150420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92439"/>
              </p:ext>
            </p:extLst>
          </p:nvPr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9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RE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4852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FCDBD-1858-62FA-9D68-41834FF2B7B8}"/>
              </a:ext>
            </a:extLst>
          </p:cNvPr>
          <p:cNvSpPr txBox="1"/>
          <p:nvPr/>
        </p:nvSpPr>
        <p:spPr>
          <a:xfrm>
            <a:off x="1714500" y="1650793"/>
            <a:ext cx="4749800" cy="6052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8 revision list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Key facts around Buddhism, Christianity and Islam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faiths unit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Absolute &amp; relative morality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Secularism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ways in which someone can believe in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Good Samaritan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Parable of the Talents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Islam: Judgement day, paradise and hell, 5 pillars, pilgrimage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Science and religion conflict?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religion unite people today?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people believe about looking after the planet?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86064-E772-9EA6-E32C-01C0DFD610F5}"/>
              </a:ext>
            </a:extLst>
          </p:cNvPr>
          <p:cNvSpPr txBox="1"/>
          <p:nvPr/>
        </p:nvSpPr>
        <p:spPr>
          <a:xfrm>
            <a:off x="393700" y="3556000"/>
            <a:ext cx="915122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4000" b="1" dirty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296279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French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35716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64B66-633E-9119-02F5-33E87F6E4419}"/>
              </a:ext>
            </a:extLst>
          </p:cNvPr>
          <p:cNvSpPr txBox="1"/>
          <p:nvPr/>
        </p:nvSpPr>
        <p:spPr>
          <a:xfrm>
            <a:off x="1191093" y="1723869"/>
            <a:ext cx="5016500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 8 </a:t>
            </a:r>
            <a:endParaRPr lang="en-GB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Revise the vocab sheet you have been given in lessons.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Plus: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1 – Describing myself - Describing myself, age, birthday, physical description, personality description, family, opinions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2 – Describing family members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ER verbs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3 – Sports and hobbies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faire, opinions plus infinitives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 4 – School life – school facilities, giving opinions of subjects and teachers with reasons, jobs and future plans</a:t>
            </a:r>
          </a:p>
          <a:p>
            <a:pPr indent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intensifiers, time indicators, complex opinions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37040-0F0E-C013-CB0B-99FD12F130D1}"/>
              </a:ext>
            </a:extLst>
          </p:cNvPr>
          <p:cNvSpPr txBox="1"/>
          <p:nvPr/>
        </p:nvSpPr>
        <p:spPr>
          <a:xfrm>
            <a:off x="107179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66380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French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0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82" y="9241374"/>
            <a:ext cx="1308067" cy="4473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10DA8D-ABF9-471C-BA0E-B7A82B190987}"/>
              </a:ext>
            </a:extLst>
          </p:cNvPr>
          <p:cNvSpPr txBox="1">
            <a:spLocks/>
          </p:cNvSpPr>
          <p:nvPr/>
        </p:nvSpPr>
        <p:spPr>
          <a:xfrm>
            <a:off x="1029289" y="4239051"/>
            <a:ext cx="4597003" cy="1838801"/>
          </a:xfrm>
          <a:prstGeom prst="rect">
            <a:avLst/>
          </a:prstGeom>
        </p:spPr>
        <p:txBody>
          <a:bodyPr vert="horz" lIns="0" tIns="20896" rIns="0" bIns="20896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  <a:p>
            <a:pPr>
              <a:buFont typeface="Arial" panose="020B0604020202020204" pitchFamily="34" charset="0"/>
              <a:buChar char="•"/>
            </a:pPr>
            <a:endParaRPr lang="en-GB" sz="173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CDD65-8458-81A0-DFD5-8AEEFCAE3631}"/>
              </a:ext>
            </a:extLst>
          </p:cNvPr>
          <p:cNvSpPr txBox="1"/>
          <p:nvPr/>
        </p:nvSpPr>
        <p:spPr>
          <a:xfrm>
            <a:off x="177800" y="279400"/>
            <a:ext cx="544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Summer End of Year Exam- Timetable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D1952-EF44-0EB0-44A1-69CE3C75B73B}"/>
              </a:ext>
            </a:extLst>
          </p:cNvPr>
          <p:cNvSpPr txBox="1"/>
          <p:nvPr/>
        </p:nvSpPr>
        <p:spPr>
          <a:xfrm>
            <a:off x="177799" y="889000"/>
            <a:ext cx="644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Add in which subjects you will revise for in your revision sessions. </a:t>
            </a:r>
          </a:p>
          <a:p>
            <a:r>
              <a:rPr lang="en-GB" i="1" dirty="0"/>
              <a:t>Ensure you bring the correct revision materials with you.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76845-AE58-07C0-C1DA-9C73A8F54EBB}"/>
              </a:ext>
            </a:extLst>
          </p:cNvPr>
          <p:cNvSpPr txBox="1"/>
          <p:nvPr/>
        </p:nvSpPr>
        <p:spPr>
          <a:xfrm>
            <a:off x="270823" y="6987826"/>
            <a:ext cx="6443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You will also have your exam timetable printed which has your seat number on for each exam. </a:t>
            </a:r>
          </a:p>
          <a:p>
            <a:endParaRPr lang="en-GB" i="1" dirty="0"/>
          </a:p>
          <a:p>
            <a:r>
              <a:rPr lang="en-GB" dirty="0"/>
              <a:t>You will have a mixture of exams in the Sports Hall, classroom and revision sessions.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CB70D-4D3E-91E9-02C5-EED0B1300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6461"/>
            <a:ext cx="6858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History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44846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6F4B8-D51E-1336-965D-C9E1BC31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" y="704538"/>
            <a:ext cx="6819804" cy="76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29D5F-3EC3-6E60-FDEB-9ABF1A7C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239843"/>
            <a:ext cx="6220918" cy="57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929AA-D29D-128F-A65F-D45F50F4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5" y="0"/>
            <a:ext cx="4954109" cy="5546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ED000-D561-5F6E-61B7-4160B2BA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5" y="5546361"/>
            <a:ext cx="5171529" cy="42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3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C4E334-40D2-5874-1481-81BBB9E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93" y="0"/>
            <a:ext cx="5303785" cy="5397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60E0E-2041-3747-E811-ED649B18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3" y="5389391"/>
            <a:ext cx="5353475" cy="42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2641D-7232-243D-8E12-3349329F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9" y="672684"/>
            <a:ext cx="6526173" cy="62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33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Geography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12069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CA8AA-F6C5-D54D-97EE-1089DAB66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99"/>
            <a:ext cx="6858000" cy="95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075292" y="604202"/>
            <a:ext cx="270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Geography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4A5875-3791-36E4-885F-602D576E359B}"/>
              </a:ext>
            </a:extLst>
          </p:cNvPr>
          <p:cNvSpPr txBox="1"/>
          <p:nvPr/>
        </p:nvSpPr>
        <p:spPr>
          <a:xfrm>
            <a:off x="1328928" y="1065867"/>
            <a:ext cx="539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Add the topics from the checklist provided</a:t>
            </a:r>
          </a:p>
        </p:txBody>
      </p:sp>
    </p:spTree>
    <p:extLst>
      <p:ext uri="{BB962C8B-B14F-4D97-AF65-F5344CB8AC3E}">
        <p14:creationId xmlns:p14="http://schemas.microsoft.com/office/powerpoint/2010/main" val="53098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346340" y="698503"/>
            <a:ext cx="380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Revision Timetable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621744"/>
            <a:ext cx="911275" cy="369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7EF1D-FD26-7971-E8D8-2FE52AC3AB59}"/>
              </a:ext>
            </a:extLst>
          </p:cNvPr>
          <p:cNvSpPr txBox="1"/>
          <p:nvPr/>
        </p:nvSpPr>
        <p:spPr>
          <a:xfrm>
            <a:off x="515108" y="1400296"/>
            <a:ext cx="51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Add all of your subjects into the revision timetable below to support with your revision over the next few weeks.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7B48-5576-271B-7431-952FB090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3875"/>
            <a:ext cx="6858000" cy="23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2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Design Technology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77630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1601033" y="880464"/>
            <a:ext cx="4953000" cy="6359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Design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CAD/CAM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Techsoft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Polymers – thermoforming and thermosetting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techniques – oblique drawing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Textiles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 in textiles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decoration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Dyeing methods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design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the right food choices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safety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hygiene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0F41A-0C47-3F1F-419D-CDC88C9759A6}"/>
              </a:ext>
            </a:extLst>
          </p:cNvPr>
          <p:cNvSpPr txBox="1"/>
          <p:nvPr/>
        </p:nvSpPr>
        <p:spPr>
          <a:xfrm>
            <a:off x="0" y="1193800"/>
            <a:ext cx="1353576" cy="983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Design Technology</a:t>
            </a:r>
          </a:p>
        </p:txBody>
      </p:sp>
    </p:spTree>
    <p:extLst>
      <p:ext uri="{BB962C8B-B14F-4D97-AF65-F5344CB8AC3E}">
        <p14:creationId xmlns:p14="http://schemas.microsoft.com/office/powerpoint/2010/main" val="175213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Design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9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Computer Science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66024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1117600" y="71568"/>
            <a:ext cx="5524500" cy="8509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systems: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types of computer?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two elements make up a computer system?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CPU (Central Processing Unit) process instructions? 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main tiers of storage?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two types of software?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input, output and storage devices do to data?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computers need primary storage?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clock speed and number of cores affect CPU performance?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operating system help the user to do?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utility software 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use IF statements?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variable and how do we use it in programming?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be asked to create programs on make code or rapid router using: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- IF / ELIF / ELSE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 – FOR / WHILE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types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output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assign variables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ask the user for an input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statements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0F41A-0C47-3F1F-419D-CDC88C9759A6}"/>
              </a:ext>
            </a:extLst>
          </p:cNvPr>
          <p:cNvSpPr txBox="1"/>
          <p:nvPr/>
        </p:nvSpPr>
        <p:spPr>
          <a:xfrm>
            <a:off x="215900" y="293980"/>
            <a:ext cx="696024" cy="983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2800" b="1" dirty="0"/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32436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B2863-A72B-79E8-4A1B-1F0B627581EF}"/>
              </a:ext>
            </a:extLst>
          </p:cNvPr>
          <p:cNvSpPr txBox="1"/>
          <p:nvPr/>
        </p:nvSpPr>
        <p:spPr>
          <a:xfrm>
            <a:off x="247649" y="0"/>
            <a:ext cx="6019801" cy="9214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Algorithms:</a:t>
            </a:r>
            <a:r>
              <a:rPr lang="en-GB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basic programming constructs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controlled loop (for loop)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controlled loop (while loop)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algorithms, pseudocode and programs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and understanding block code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and understanding pseudocode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Translating block code to pseudocode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flow diagram?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show sequence, iteration and selection in flow diagrams?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translate flow diagrams to block code?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translate block code to flow diagrams?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representation: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and decimal numbers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computers use binary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to decimal conversion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 to binary conversion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addition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representation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bit depth is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increasing or decreasing bit depth on the number of characters that can be represented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sets and how the computer uses them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ASCII character set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between file sizes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Hexadecimal numbers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representation: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pixel? What is colour depth?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the file size of images using: 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13716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size in bits = image width in pixels x image height in pixels x colour depth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914400" algn="l"/>
              </a:tabLs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metadata?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0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Computer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762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Drama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561177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CDECE7-9AC2-2BC1-4B3A-1B3233C1D6BA}"/>
              </a:ext>
            </a:extLst>
          </p:cNvPr>
          <p:cNvSpPr txBox="1"/>
          <p:nvPr/>
        </p:nvSpPr>
        <p:spPr>
          <a:xfrm>
            <a:off x="1123950" y="1219200"/>
            <a:ext cx="4610100" cy="5305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 Basics: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Rules of the theatre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Non-naturalistic techniques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Vocal and Physical skills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7 Topics: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Theatre through the Ages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Devising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Introduction to scripts </a:t>
            </a: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8 Topics: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Theatre in Education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Pantomime 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Live Theatre Review 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1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324217" y="759651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Drama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/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08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1120380" y="331049"/>
            <a:ext cx="547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Looking after yourself during Exam Week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1" y="9026548"/>
            <a:ext cx="2170120" cy="879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B3E35-1FB4-8C0D-176E-DC13366F50AF}"/>
              </a:ext>
            </a:extLst>
          </p:cNvPr>
          <p:cNvSpPr txBox="1"/>
          <p:nvPr/>
        </p:nvSpPr>
        <p:spPr>
          <a:xfrm>
            <a:off x="307206" y="786974"/>
            <a:ext cx="624358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End of year exams can be stressful, but don’t worry, it is normal to feel some nerves when you have exams approaching. </a:t>
            </a:r>
          </a:p>
          <a:p>
            <a:endParaRPr lang="en-GB" i="1" dirty="0"/>
          </a:p>
          <a:p>
            <a:r>
              <a:rPr lang="en-GB" dirty="0"/>
              <a:t>There are lots of different ways to prevent stress: 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u="sng" dirty="0"/>
              <a:t>Exercise </a:t>
            </a:r>
          </a:p>
          <a:p>
            <a:r>
              <a:rPr lang="en-GB" i="1" dirty="0"/>
              <a:t>Exercise reduces stress and produces endorphins (chemicals in your brain that make you feel good!). </a:t>
            </a:r>
          </a:p>
          <a:p>
            <a:endParaRPr lang="en-GB" i="1" dirty="0"/>
          </a:p>
          <a:p>
            <a:r>
              <a:rPr lang="en-GB" b="1" dirty="0"/>
              <a:t>Action: Go outside for a walk or do an indoor workout </a:t>
            </a:r>
          </a:p>
          <a:p>
            <a:endParaRPr lang="en-GB" dirty="0"/>
          </a:p>
          <a:p>
            <a:r>
              <a:rPr lang="en-GB" dirty="0"/>
              <a:t>2. </a:t>
            </a:r>
            <a:r>
              <a:rPr lang="en-GB" u="sng" dirty="0"/>
              <a:t>Sleep </a:t>
            </a:r>
          </a:p>
          <a:p>
            <a:r>
              <a:rPr lang="en-GB" i="1" dirty="0"/>
              <a:t>It is important that you get a good night sleep to help your brain to work! </a:t>
            </a:r>
          </a:p>
          <a:p>
            <a:endParaRPr lang="en-GB" i="1" dirty="0"/>
          </a:p>
          <a:p>
            <a:r>
              <a:rPr lang="en-GB" b="1" dirty="0"/>
              <a:t>Action: Get at least 8 hours of sleep a night. </a:t>
            </a:r>
          </a:p>
          <a:p>
            <a:endParaRPr lang="en-GB" b="1" dirty="0"/>
          </a:p>
          <a:p>
            <a:r>
              <a:rPr lang="en-GB" dirty="0"/>
              <a:t>3. </a:t>
            </a:r>
            <a:r>
              <a:rPr lang="en-GB" u="sng" dirty="0"/>
              <a:t>Mindfulness </a:t>
            </a:r>
          </a:p>
          <a:p>
            <a:r>
              <a:rPr lang="en-GB" i="1" dirty="0"/>
              <a:t>Sometimes we need a break from revising and doing some mindfulness activities can help declutter our brains. </a:t>
            </a:r>
          </a:p>
          <a:p>
            <a:endParaRPr lang="en-GB" i="1" dirty="0"/>
          </a:p>
          <a:p>
            <a:r>
              <a:rPr lang="en-GB" b="1" dirty="0"/>
              <a:t>Action: Complete some pages in your mindfulness booklets.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u="sng" dirty="0"/>
              <a:t>Talk to someone </a:t>
            </a:r>
          </a:p>
          <a:p>
            <a:r>
              <a:rPr lang="en-GB" i="1" dirty="0"/>
              <a:t>If you feel too stressed, remember, you are not alone so talk to someone. </a:t>
            </a:r>
          </a:p>
          <a:p>
            <a:endParaRPr lang="en-GB" i="1" dirty="0"/>
          </a:p>
          <a:p>
            <a:r>
              <a:rPr lang="en-GB" b="1" dirty="0"/>
              <a:t>Action: Speak to your friends, families or member of staff if you are feeling really stressed. </a:t>
            </a:r>
          </a:p>
          <a:p>
            <a:pPr marL="156718" indent="-156718">
              <a:buAutoNum type="arabicPeriod"/>
            </a:pPr>
            <a:endParaRPr lang="en-GB" dirty="0"/>
          </a:p>
          <a:p>
            <a:pPr marL="156718" indent="-156718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55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612720" y="449772"/>
            <a:ext cx="4300656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Music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390144" y="2609088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5116C-D133-936E-0E53-176A1503F057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82437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1840202" y="816813"/>
            <a:ext cx="37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Music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74822"/>
              </p:ext>
            </p:extLst>
          </p:nvPr>
        </p:nvGraphicFramePr>
        <p:xfrm>
          <a:off x="265175" y="2690504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D42494-0364-7E8E-CB95-B273D278F3B2}"/>
              </a:ext>
            </a:extLst>
          </p:cNvPr>
          <p:cNvSpPr txBox="1"/>
          <p:nvPr/>
        </p:nvSpPr>
        <p:spPr>
          <a:xfrm>
            <a:off x="3983340" y="1047645"/>
            <a:ext cx="2874660" cy="1379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1 – Composition Skills: Blues Lyrics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2 – Guitar Skills: 12 Bar Blues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3 – Keyboard Skills: Jazz Improvisation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4 – Singing Skills: Vocals Ancient &amp; Modern</a:t>
            </a:r>
          </a:p>
        </p:txBody>
      </p:sp>
    </p:spTree>
    <p:extLst>
      <p:ext uri="{BB962C8B-B14F-4D97-AF65-F5344CB8AC3E}">
        <p14:creationId xmlns:p14="http://schemas.microsoft.com/office/powerpoint/2010/main" val="822918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0EC8-6F1D-9F61-5F1D-17A007CA7AE0}"/>
              </a:ext>
            </a:extLst>
          </p:cNvPr>
          <p:cNvSpPr txBox="1"/>
          <p:nvPr/>
        </p:nvSpPr>
        <p:spPr>
          <a:xfrm>
            <a:off x="1676400" y="2616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Revision Space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E53314-B2DD-2226-E78B-2D251DBA2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11" y="4406902"/>
            <a:ext cx="1818153" cy="7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1"/>
            <a:ext cx="287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Mind map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D4E4C-9C0E-99D7-B374-2D60A16D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768"/>
            <a:ext cx="6858000" cy="26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4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4250119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1858727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4165797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2637710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9D9D2-09B5-2CB4-E680-E497F4A2B2E8}"/>
              </a:ext>
            </a:extLst>
          </p:cNvPr>
          <p:cNvSpPr txBox="1"/>
          <p:nvPr/>
        </p:nvSpPr>
        <p:spPr>
          <a:xfrm>
            <a:off x="1524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Subject: </a:t>
            </a:r>
          </a:p>
          <a:p>
            <a:r>
              <a:rPr lang="en-GB" u="sng" dirty="0"/>
              <a:t>Topic: </a:t>
            </a:r>
          </a:p>
        </p:txBody>
      </p:sp>
    </p:spTree>
    <p:extLst>
      <p:ext uri="{BB962C8B-B14F-4D97-AF65-F5344CB8AC3E}">
        <p14:creationId xmlns:p14="http://schemas.microsoft.com/office/powerpoint/2010/main" val="368364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417648" y="406908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English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283464" y="2117077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EB1E5-2877-D11D-98AD-5FBFA69A6E0B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67632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B4F55-0E71-0418-9B7B-7BA45ED457A7}"/>
              </a:ext>
            </a:extLst>
          </p:cNvPr>
          <p:cNvSpPr txBox="1"/>
          <p:nvPr/>
        </p:nvSpPr>
        <p:spPr>
          <a:xfrm>
            <a:off x="889042" y="951736"/>
            <a:ext cx="5676900" cy="698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need to know: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key conventions (what we can expect of) and structure of a tragedy and how audiences may respond to them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techniques used in the texts we have studied (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foreshadowing, metaphor, rhetorical questions etc)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contextual details about the eras of the texts we’ve studied (What the Victorian era was like for example)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conventions of different forms of literature we have studied (Letters, tragedies, comedies, novels etc)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key ideas, themes and messages of the texts we have studied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elements of rhetoric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elements of grammar we have focused on in Language (including apostrophes, connectives, sentences that begin with a part that tells us when or where something happened)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need to know how to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about your first impressions of a poem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an analytical paragraph (how it is ordered; how you write a topic sentence)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rhetoric in a text and comment on its impact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a persuasive letter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1AB77-A66B-AF42-92BD-172517C1700F}"/>
              </a:ext>
            </a:extLst>
          </p:cNvPr>
          <p:cNvSpPr txBox="1"/>
          <p:nvPr/>
        </p:nvSpPr>
        <p:spPr>
          <a:xfrm>
            <a:off x="0" y="2108200"/>
            <a:ext cx="769121" cy="4673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3200" b="1" dirty="0"/>
              <a:t>English </a:t>
            </a:r>
          </a:p>
        </p:txBody>
      </p:sp>
    </p:spTree>
    <p:extLst>
      <p:ext uri="{BB962C8B-B14F-4D97-AF65-F5344CB8AC3E}">
        <p14:creationId xmlns:p14="http://schemas.microsoft.com/office/powerpoint/2010/main" val="284046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CACE2-9BA2-FF1E-A70B-399534302BDB}"/>
              </a:ext>
            </a:extLst>
          </p:cNvPr>
          <p:cNvSpPr txBox="1"/>
          <p:nvPr/>
        </p:nvSpPr>
        <p:spPr>
          <a:xfrm>
            <a:off x="2218154" y="813507"/>
            <a:ext cx="242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Subject: English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C33F9-111D-7F6B-B208-CD21AE1D4B44}"/>
              </a:ext>
            </a:extLst>
          </p:cNvPr>
          <p:cNvSpPr txBox="1"/>
          <p:nvPr/>
        </p:nvSpPr>
        <p:spPr>
          <a:xfrm>
            <a:off x="2202297" y="161610"/>
            <a:ext cx="293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Revision List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C14C76-C53D-B09F-30C0-A129DCFB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55787"/>
              </p:ext>
            </p:extLst>
          </p:nvPr>
        </p:nvGraphicFramePr>
        <p:xfrm>
          <a:off x="265174" y="1630798"/>
          <a:ext cx="6327650" cy="7053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530">
                  <a:extLst>
                    <a:ext uri="{9D8B030D-6E8A-4147-A177-3AD203B41FA5}">
                      <a16:colId xmlns:a16="http://schemas.microsoft.com/office/drawing/2014/main" val="3994000706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3431343048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968813943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786771222"/>
                    </a:ext>
                  </a:extLst>
                </a:gridCol>
                <a:gridCol w="1265530">
                  <a:extLst>
                    <a:ext uri="{9D8B030D-6E8A-4147-A177-3AD203B41FA5}">
                      <a16:colId xmlns:a16="http://schemas.microsoft.com/office/drawing/2014/main" val="2124099345"/>
                    </a:ext>
                  </a:extLst>
                </a:gridCol>
              </a:tblGrid>
              <a:tr h="50384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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ym typeface="Wingdings" panose="05000000000000000000" pitchFamily="2" charset="2"/>
                        </a:rPr>
                        <a:t> 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Revised?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4868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9438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332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14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68323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12151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657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392168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1435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3878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05556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172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4509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8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B42AB5-4CAF-F0EF-CA96-089D66A57C35}"/>
              </a:ext>
            </a:extLst>
          </p:cNvPr>
          <p:cNvSpPr txBox="1"/>
          <p:nvPr/>
        </p:nvSpPr>
        <p:spPr>
          <a:xfrm>
            <a:off x="4804945" y="129546"/>
            <a:ext cx="205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need to bring your English books as well to revise.</a:t>
            </a:r>
          </a:p>
        </p:txBody>
      </p:sp>
    </p:spTree>
    <p:extLst>
      <p:ext uri="{BB962C8B-B14F-4D97-AF65-F5344CB8AC3E}">
        <p14:creationId xmlns:p14="http://schemas.microsoft.com/office/powerpoint/2010/main" val="23480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6AC46-9BCD-01B4-B638-680D44E74137}"/>
              </a:ext>
            </a:extLst>
          </p:cNvPr>
          <p:cNvSpPr txBox="1"/>
          <p:nvPr/>
        </p:nvSpPr>
        <p:spPr>
          <a:xfrm>
            <a:off x="417648" y="406908"/>
            <a:ext cx="357213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11" u="sng" dirty="0"/>
              <a:t>How to Revise for </a:t>
            </a:r>
            <a:r>
              <a:rPr lang="en-GB" sz="2011" b="1" u="sng" dirty="0"/>
              <a:t>Maths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057B76-C0AD-B2C3-BF2D-0133F0A1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9" y="8336945"/>
            <a:ext cx="1590048" cy="644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948A5-B19A-7913-0282-F286632FD181}"/>
              </a:ext>
            </a:extLst>
          </p:cNvPr>
          <p:cNvSpPr txBox="1"/>
          <p:nvPr/>
        </p:nvSpPr>
        <p:spPr>
          <a:xfrm>
            <a:off x="417648" y="2117077"/>
            <a:ext cx="6291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1C889-32A5-7731-5FFB-283428E63ABF}"/>
              </a:ext>
            </a:extLst>
          </p:cNvPr>
          <p:cNvSpPr txBox="1"/>
          <p:nvPr/>
        </p:nvSpPr>
        <p:spPr>
          <a:xfrm>
            <a:off x="417648" y="1038622"/>
            <a:ext cx="5733216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11" i="1" dirty="0"/>
              <a:t>Use the video to make notes on how best to revise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287542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8271A5-B221-4616-B2BD-D1CA506AAE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621193"/>
              <a:ext cx="884582" cy="279310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8458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0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Square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23422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=36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=49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=81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=121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=144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=169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=196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=225</m:t>
                                </m:r>
                              </m:oMath>
                            </m:oMathPara>
                          </a14:m>
                          <a:endParaRPr lang="en-GB" sz="900" b="0" dirty="0"/>
                        </a:p>
                        <a:p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8271A5-B221-4616-B2BD-D1CA506AAE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621193"/>
              <a:ext cx="884582" cy="279310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8458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0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Square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23422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2"/>
                          <a:stretch>
                            <a:fillRect l="-685" t="-19430" r="-1370" b="-5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97EA69-6015-426C-8EDB-663FE0CD42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7" y="621193"/>
              <a:ext cx="1047430" cy="165473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047430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39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Cube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57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 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 8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=27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9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9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9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900" dirty="0"/>
                            <a:t>25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197EA69-6015-426C-8EDB-663FE0CD42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7" y="621193"/>
              <a:ext cx="1047430" cy="165473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047430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39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Cube Numbers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573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3"/>
                          <a:stretch>
                            <a:fillRect l="-578" t="-32367" r="-1156" b="-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0D2163-8F18-45B7-85A3-205BD164EC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2450976"/>
              <a:ext cx="2671332" cy="51175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Prime Numbers (exactly two factors)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306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latin typeface="Cambria Math" panose="02040503050406030204" pitchFamily="18" charset="0"/>
                                </a:rPr>
                                <m:t>2, 3, 5, 7, 11, 13, 17, 19, 23, 29, 31</m:t>
                              </m:r>
                            </m:oMath>
                          </a14:m>
                          <a:r>
                            <a:rPr lang="en-GB" sz="900" b="0" i="1" dirty="0">
                              <a:latin typeface="Cambria Math" panose="02040503050406030204" pitchFamily="18" charset="0"/>
                            </a:rPr>
                            <a:t>…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80D2163-8F18-45B7-85A3-205BD164EC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2450976"/>
              <a:ext cx="2671332" cy="511757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Prime Numbers (exactly two factors)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306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4"/>
                          <a:stretch>
                            <a:fillRect l="-228" t="-68627" r="-45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DA29803-7379-460F-AF3D-89C1D03747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0594" y="621193"/>
              <a:ext cx="2305109" cy="355275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08724">
                      <a:extLst>
                        <a:ext uri="{9D8B030D-6E8A-4147-A177-3AD203B41FA5}">
                          <a16:colId xmlns:a16="http://schemas.microsoft.com/office/drawing/2014/main" val="1881590337"/>
                        </a:ext>
                      </a:extLst>
                    </a:gridCol>
                    <a:gridCol w="698690">
                      <a:extLst>
                        <a:ext uri="{9D8B030D-6E8A-4147-A177-3AD203B41FA5}">
                          <a16:colId xmlns:a16="http://schemas.microsoft.com/office/drawing/2014/main" val="2537952226"/>
                        </a:ext>
                      </a:extLst>
                    </a:gridCol>
                    <a:gridCol w="897695">
                      <a:extLst>
                        <a:ext uri="{9D8B030D-6E8A-4147-A177-3AD203B41FA5}">
                          <a16:colId xmlns:a16="http://schemas.microsoft.com/office/drawing/2014/main" val="2422576843"/>
                        </a:ext>
                      </a:extLst>
                    </a:gridCol>
                  </a:tblGrid>
                  <a:tr h="393162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Fraction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Decimal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Percentage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861534656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78490100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42321869"/>
                      </a:ext>
                    </a:extLst>
                  </a:tr>
                  <a:tr h="451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20%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0438397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25%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70617719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0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33.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3%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353605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83719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00" b="0" dirty="0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60258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DA29803-7379-460F-AF3D-89C1D03747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0594" y="621193"/>
              <a:ext cx="2305109" cy="355275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08724">
                      <a:extLst>
                        <a:ext uri="{9D8B030D-6E8A-4147-A177-3AD203B41FA5}">
                          <a16:colId xmlns:a16="http://schemas.microsoft.com/office/drawing/2014/main" val="1881590337"/>
                        </a:ext>
                      </a:extLst>
                    </a:gridCol>
                    <a:gridCol w="698690">
                      <a:extLst>
                        <a:ext uri="{9D8B030D-6E8A-4147-A177-3AD203B41FA5}">
                          <a16:colId xmlns:a16="http://schemas.microsoft.com/office/drawing/2014/main" val="2537952226"/>
                        </a:ext>
                      </a:extLst>
                    </a:gridCol>
                    <a:gridCol w="897695">
                      <a:extLst>
                        <a:ext uri="{9D8B030D-6E8A-4147-A177-3AD203B41FA5}">
                          <a16:colId xmlns:a16="http://schemas.microsoft.com/office/drawing/2014/main" val="2422576843"/>
                        </a:ext>
                      </a:extLst>
                    </a:gridCol>
                  </a:tblGrid>
                  <a:tr h="393162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Fraction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Decimal</a:t>
                          </a:r>
                        </a:p>
                      </a:txBody>
                      <a:tcPr marL="63305" marR="63305" marT="31652" marB="31652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Percentage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861534656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89189" r="-225641" b="-6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89189" r="-131579" b="-6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89189" r="-1351" b="-6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90100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189189" r="-225641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189189" r="-131579" b="-5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189189" r="-1351" b="-5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2321869"/>
                      </a:ext>
                    </a:extLst>
                  </a:tr>
                  <a:tr h="451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285333" r="-225641" b="-3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285333" r="-131579" b="-3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285333" r="-1351" b="-3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0438397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390541" r="-225641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390541" r="-131579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390541" r="-1351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177192"/>
                      </a:ext>
                    </a:extLst>
                  </a:tr>
                  <a:tr h="451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490541" r="-225641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490541" r="-131579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490541" r="-1351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3605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590541" r="-225641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590541" r="-13157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590541" r="-1351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71949"/>
                      </a:ext>
                    </a:extLst>
                  </a:tr>
                  <a:tr h="45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55" t="-690541" r="-225641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3509" t="-690541" r="-131579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56757" t="-690541" r="-1351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2581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7E83CC3-8DBE-43E0-9CFC-DD9B539FA8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3147008"/>
              <a:ext cx="2671332" cy="10269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869977888"/>
                        </a:ext>
                      </a:extLst>
                    </a:gridCol>
                  </a:tblGrid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Product , Sum, Difference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902177578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i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𝑓𝑎𝑐𝑡𝑜𝑟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𝑓𝑎𝑐𝑡𝑜𝑟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𝑝𝑟𝑜𝑑𝑢𝑐𝑡</m:t>
                              </m:r>
                            </m:oMath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553329649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𝑠𝑢𝑚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32682942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𝑑𝑖𝑓𝑓𝑒𝑟𝑒𝑛𝑐𝑒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20444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7E83CC3-8DBE-43E0-9CFC-DD9B539FA8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7586" y="3147008"/>
              <a:ext cx="2671332" cy="10269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71332">
                      <a:extLst>
                        <a:ext uri="{9D8B030D-6E8A-4147-A177-3AD203B41FA5}">
                          <a16:colId xmlns:a16="http://schemas.microsoft.com/office/drawing/2014/main" val="869977888"/>
                        </a:ext>
                      </a:extLst>
                    </a:gridCol>
                  </a:tblGrid>
                  <a:tr h="256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Product , Sum, Difference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902177578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100000" r="-45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329649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204762" r="-456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682942"/>
                      </a:ext>
                    </a:extLst>
                  </a:tr>
                  <a:tr h="256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6"/>
                          <a:stretch>
                            <a:fillRect l="-228" t="-304762" r="-456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4442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8876747-EFA2-4CBF-96DE-0B7FEB2144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96647" y="621193"/>
              <a:ext cx="1188496" cy="170052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88496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78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Inverse Operations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426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÷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900" b="0" i="0" dirty="0">
                              <a:latin typeface="Cambria Math" panose="02040503050406030204" pitchFamily="18" charset="0"/>
                            </a:rPr>
                            <a:t>Square and square root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8876747-EFA2-4CBF-96DE-0B7FEB2144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96647" y="621193"/>
              <a:ext cx="1188496" cy="1700529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88496">
                      <a:extLst>
                        <a:ext uri="{9D8B030D-6E8A-4147-A177-3AD203B41FA5}">
                          <a16:colId xmlns:a16="http://schemas.microsoft.com/office/drawing/2014/main" val="1474635942"/>
                        </a:ext>
                      </a:extLst>
                    </a:gridCol>
                  </a:tblGrid>
                  <a:tr h="4578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/>
                            <a:t>Inverse Operations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499352086"/>
                      </a:ext>
                    </a:extLst>
                  </a:tr>
                  <a:tr h="1242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blipFill>
                          <a:blip r:embed="rId7"/>
                          <a:stretch>
                            <a:fillRect l="-510" t="-37073" r="-1020" b="-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3268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E5955E-995B-410D-A24C-9402C8B7BF61}"/>
              </a:ext>
            </a:extLst>
          </p:cNvPr>
          <p:cNvSpPr txBox="1"/>
          <p:nvPr/>
        </p:nvSpPr>
        <p:spPr>
          <a:xfrm>
            <a:off x="111329" y="0"/>
            <a:ext cx="6480313" cy="4331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15" dirty="0">
                <a:solidFill>
                  <a:schemeClr val="bg1"/>
                </a:solidFill>
              </a:rPr>
              <a:t>Castle Mead Mathematics – Facts to know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F3F4547B-5CF7-CE1E-4D3B-8966032CF320}"/>
              </a:ext>
            </a:extLst>
          </p:cNvPr>
          <p:cNvGraphicFramePr>
            <a:graphicFrameLocks noGrp="1"/>
          </p:cNvGraphicFramePr>
          <p:nvPr/>
        </p:nvGraphicFramePr>
        <p:xfrm>
          <a:off x="4014879" y="4358223"/>
          <a:ext cx="2788452" cy="2622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8452">
                  <a:extLst>
                    <a:ext uri="{9D8B030D-6E8A-4147-A177-3AD203B41FA5}">
                      <a16:colId xmlns:a16="http://schemas.microsoft.com/office/drawing/2014/main" val="681157563"/>
                    </a:ext>
                  </a:extLst>
                </a:gridCol>
              </a:tblGrid>
              <a:tr h="262236">
                <a:tc>
                  <a:txBody>
                    <a:bodyPr/>
                    <a:lstStyle/>
                    <a:p>
                      <a:r>
                        <a:rPr lang="en-GB" sz="900" dirty="0"/>
                        <a:t>Area of 2-dimensional shapes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3339419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993FCF28-29C2-CDB3-0653-18B9DDD252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4370750"/>
              <a:ext cx="1968626" cy="449143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968626">
                      <a:extLst>
                        <a:ext uri="{9D8B030D-6E8A-4147-A177-3AD203B41FA5}">
                          <a16:colId xmlns:a16="http://schemas.microsoft.com/office/drawing/2014/main" val="681157563"/>
                        </a:ext>
                      </a:extLst>
                    </a:gridCol>
                  </a:tblGrid>
                  <a:tr h="251539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Algebra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33941949"/>
                      </a:ext>
                    </a:extLst>
                  </a:tr>
                  <a:tr h="913399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Simplify</a:t>
                          </a:r>
                          <a:r>
                            <a:rPr lang="en-GB" sz="900" dirty="0"/>
                            <a:t> – add and subtract </a:t>
                          </a:r>
                          <a:r>
                            <a:rPr lang="en-GB" sz="900" b="1" dirty="0"/>
                            <a:t>like terms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62059605"/>
                      </a:ext>
                    </a:extLst>
                  </a:tr>
                  <a:tr h="918254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Factorise</a:t>
                          </a:r>
                          <a:r>
                            <a:rPr lang="en-GB" sz="900" dirty="0"/>
                            <a:t> – remove the common factor, write in brackets </a:t>
                          </a:r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=4(2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9582155"/>
                      </a:ext>
                    </a:extLst>
                  </a:tr>
                  <a:tr h="1066178">
                    <a:tc>
                      <a:txBody>
                        <a:bodyPr/>
                        <a:lstStyle/>
                        <a:p>
                          <a:r>
                            <a:rPr lang="en-GB" sz="900" b="1" dirty="0"/>
                            <a:t>Expand</a:t>
                          </a:r>
                          <a:r>
                            <a:rPr lang="en-GB" sz="900" dirty="0"/>
                            <a:t> – multiply everything inside the brackets by the factor outside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7(2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)=14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−21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5219864"/>
                      </a:ext>
                    </a:extLst>
                  </a:tr>
                  <a:tr h="13420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b="1" dirty="0"/>
                            <a:t>Substitute</a:t>
                          </a:r>
                          <a:r>
                            <a:rPr lang="en-GB" sz="900" dirty="0"/>
                            <a:t> – replace the variable with a value and calculate </a:t>
                          </a:r>
                          <a:endParaRPr lang="en-GB" sz="9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9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9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=5   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</a:rPr>
                                  <m:t>−2=4×5−2</m:t>
                                </m:r>
                              </m:oMath>
                            </m:oMathPara>
                          </a14:m>
                          <a:endParaRPr lang="en-GB" sz="9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475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993FCF28-29C2-CDB3-0653-18B9DDD252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329" y="4370750"/>
              <a:ext cx="1968626" cy="449143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968626">
                      <a:extLst>
                        <a:ext uri="{9D8B030D-6E8A-4147-A177-3AD203B41FA5}">
                          <a16:colId xmlns:a16="http://schemas.microsoft.com/office/drawing/2014/main" val="681157563"/>
                        </a:ext>
                      </a:extLst>
                    </a:gridCol>
                  </a:tblGrid>
                  <a:tr h="251539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Algebra</a:t>
                          </a:r>
                        </a:p>
                      </a:txBody>
                      <a:tcPr marL="63305" marR="63305" marT="31652" marB="31652"/>
                    </a:tc>
                    <a:extLst>
                      <a:ext uri="{0D108BD9-81ED-4DB2-BD59-A6C34878D82A}">
                        <a16:rowId xmlns:a16="http://schemas.microsoft.com/office/drawing/2014/main" val="2333941949"/>
                      </a:ext>
                    </a:extLst>
                  </a:tr>
                  <a:tr h="9133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28000" r="-617" b="-36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059605"/>
                      </a:ext>
                    </a:extLst>
                  </a:tr>
                  <a:tr h="918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127152" r="-617" b="-263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582155"/>
                      </a:ext>
                    </a:extLst>
                  </a:tr>
                  <a:tr h="106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196000" r="-617" b="-127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5219864"/>
                      </a:ext>
                    </a:extLst>
                  </a:tr>
                  <a:tr h="1342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9" t="-234389" r="-617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4751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EAF4B0-482C-2D35-95E1-07F760C74D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4108" y="7300677"/>
              <a:ext cx="4619222" cy="155401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67985">
                      <a:extLst>
                        <a:ext uri="{9D8B030D-6E8A-4147-A177-3AD203B41FA5}">
                          <a16:colId xmlns:a16="http://schemas.microsoft.com/office/drawing/2014/main" val="998410684"/>
                        </a:ext>
                      </a:extLst>
                    </a:gridCol>
                    <a:gridCol w="1951237">
                      <a:extLst>
                        <a:ext uri="{9D8B030D-6E8A-4147-A177-3AD203B41FA5}">
                          <a16:colId xmlns:a16="http://schemas.microsoft.com/office/drawing/2014/main" val="1121298129"/>
                        </a:ext>
                      </a:extLst>
                    </a:gridCol>
                  </a:tblGrid>
                  <a:tr h="245321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Negative Numbers  add &amp; subtract</a:t>
                          </a:r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/>
                            <a:t>Negative Numbers </a:t>
                          </a:r>
                          <a14:m>
                            <m:oMath xmlns:m="http://schemas.openxmlformats.org/officeDocument/2006/math">
                              <m:r>
                                <a:rPr lang="en-GB" sz="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900" dirty="0"/>
                            <a:t> &amp; </a:t>
                          </a:r>
                          <a14:m>
                            <m:oMath xmlns:m="http://schemas.openxmlformats.org/officeDocument/2006/math">
                              <m:r>
                                <a:rPr lang="en-GB" sz="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endParaRPr lang="en-GB" sz="900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3208344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Adding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negative</a:t>
                          </a:r>
                          <a:r>
                            <a:rPr lang="en-GB" sz="1100" dirty="0"/>
                            <a:t> number has the same result as </a:t>
                          </a:r>
                          <a:r>
                            <a:rPr lang="en-GB" sz="1100" b="1" dirty="0"/>
                            <a:t>subtracting </a:t>
                          </a:r>
                          <a:r>
                            <a:rPr lang="en-GB" sz="1100" dirty="0"/>
                            <a:t>a </a:t>
                          </a:r>
                          <a:r>
                            <a:rPr lang="en-GB" sz="1100" b="1" dirty="0"/>
                            <a:t>positive</a:t>
                          </a:r>
                          <a:r>
                            <a:rPr lang="en-GB" sz="1100" dirty="0"/>
                            <a:t> number </a:t>
                          </a:r>
                        </a:p>
                        <a:p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1100" dirty="0"/>
                            <a:t> and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5−2=3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r>
                            <a:rPr lang="en-GB" sz="12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</a:p>
                        <a:p>
                          <a:r>
                            <a:rPr lang="en-GB" sz="1100" dirty="0"/>
                            <a:t>positive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= </a:t>
                          </a:r>
                          <a:r>
                            <a:rPr lang="en-GB" sz="1200" b="1" u="sng" dirty="0"/>
                            <a:t>negative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u="sng" dirty="0">
                              <a:latin typeface="+mn-lt"/>
                              <a:ea typeface="+mn-ea"/>
                            </a:rPr>
                            <a:t>negative</a:t>
                          </a:r>
                          <a:r>
                            <a:rPr lang="en-GB" sz="1100" b="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100" b="0" i="0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100" dirty="0"/>
                            <a:t>positive </a:t>
                          </a:r>
                          <a:r>
                            <a:rPr lang="en-GB" sz="1000" dirty="0"/>
                            <a:t>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32893731"/>
                      </a:ext>
                    </a:extLst>
                  </a:tr>
                  <a:tr h="675647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Subtracting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negative</a:t>
                          </a:r>
                          <a:r>
                            <a:rPr lang="en-GB" sz="1100" dirty="0"/>
                            <a:t> has the same result as </a:t>
                          </a:r>
                          <a:r>
                            <a:rPr lang="en-GB" sz="1100" b="1" dirty="0"/>
                            <a:t>adding</a:t>
                          </a:r>
                          <a:r>
                            <a:rPr lang="en-GB" sz="1100" dirty="0"/>
                            <a:t> a </a:t>
                          </a:r>
                          <a:r>
                            <a:rPr lang="en-GB" sz="11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  <a:endParaRPr lang="en-GB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1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5+2</m:t>
                              </m:r>
                              <m: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r>
                            <a:rPr lang="en-GB" sz="1200" b="1" dirty="0"/>
                            <a:t>positive</a:t>
                          </a:r>
                          <a:r>
                            <a:rPr lang="en-GB" sz="1100" dirty="0"/>
                            <a:t> </a:t>
                          </a:r>
                        </a:p>
                        <a:p>
                          <a:r>
                            <a:rPr lang="en-GB" sz="1100" dirty="0"/>
                            <a:t>positive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</m:oMath>
                          </a14:m>
                          <a:r>
                            <a:rPr lang="en-GB" sz="1100" u="sng" dirty="0"/>
                            <a:t>negative</a:t>
                          </a:r>
                          <a:r>
                            <a:rPr lang="en-GB" sz="1100" dirty="0"/>
                            <a:t> 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i="0" u="sng" dirty="0">
                              <a:latin typeface="+mn-lt"/>
                              <a:ea typeface="+mn-ea"/>
                            </a:rPr>
                            <a:t>negative</a:t>
                          </a:r>
                          <a:r>
                            <a:rPr lang="en-GB" sz="1100" b="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100" b="0" i="0" u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100" dirty="0"/>
                            <a:t>positive </a:t>
                          </a:r>
                          <a:r>
                            <a:rPr lang="en-GB" sz="1000" dirty="0"/>
                            <a:t>= </a:t>
                          </a:r>
                          <a:r>
                            <a:rPr lang="en-GB" sz="1200" b="1" u="sng" dirty="0"/>
                            <a:t>negative</a:t>
                          </a:r>
                          <a:endParaRPr lang="en-GB" sz="1100" b="1" u="sng" dirty="0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13046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EAF4B0-482C-2D35-95E1-07F760C74D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4108" y="7300677"/>
              <a:ext cx="4619222" cy="1554014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667985">
                      <a:extLst>
                        <a:ext uri="{9D8B030D-6E8A-4147-A177-3AD203B41FA5}">
                          <a16:colId xmlns:a16="http://schemas.microsoft.com/office/drawing/2014/main" val="998410684"/>
                        </a:ext>
                      </a:extLst>
                    </a:gridCol>
                    <a:gridCol w="1951237">
                      <a:extLst>
                        <a:ext uri="{9D8B030D-6E8A-4147-A177-3AD203B41FA5}">
                          <a16:colId xmlns:a16="http://schemas.microsoft.com/office/drawing/2014/main" val="1121298129"/>
                        </a:ext>
                      </a:extLst>
                    </a:gridCol>
                  </a:tblGrid>
                  <a:tr h="245321">
                    <a:tc>
                      <a:txBody>
                        <a:bodyPr/>
                        <a:lstStyle/>
                        <a:p>
                          <a:r>
                            <a:rPr lang="en-GB" sz="900" dirty="0"/>
                            <a:t>Negative Numbers  add &amp; subtract</a:t>
                          </a:r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2500" r="-623" b="-5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208344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28" t="-39048" r="-73744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39048" r="-623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2893731"/>
                      </a:ext>
                    </a:extLst>
                  </a:tr>
                  <a:tr h="675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28" t="-131532" r="-73744" b="-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305" marR="63305" marT="31652" marB="3165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6760" t="-131532" r="-623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30464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2" descr="Printable 2D shapes worksheets | Free Maths Worksheets">
            <a:extLst>
              <a:ext uri="{FF2B5EF4-FFF2-40B4-BE49-F238E27FC236}">
                <a16:creationId xmlns:a16="http://schemas.microsoft.com/office/drawing/2014/main" id="{E544CB70-1CE2-2780-8DCF-DB74FC475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2772" r="4887" b="28739"/>
          <a:stretch/>
        </p:blipFill>
        <p:spPr bwMode="auto">
          <a:xfrm>
            <a:off x="4014878" y="4632986"/>
            <a:ext cx="2788453" cy="2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7C588ADB-2F8D-5A7D-5DDF-A313EBA6B36D}"/>
              </a:ext>
            </a:extLst>
          </p:cNvPr>
          <p:cNvGraphicFramePr>
            <a:graphicFrameLocks noGrp="1"/>
          </p:cNvGraphicFramePr>
          <p:nvPr/>
        </p:nvGraphicFramePr>
        <p:xfrm>
          <a:off x="2184108" y="4370751"/>
          <a:ext cx="1743419" cy="29038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3419">
                  <a:extLst>
                    <a:ext uri="{9D8B030D-6E8A-4147-A177-3AD203B41FA5}">
                      <a16:colId xmlns:a16="http://schemas.microsoft.com/office/drawing/2014/main" val="584503562"/>
                    </a:ext>
                  </a:extLst>
                </a:gridCol>
              </a:tblGrid>
              <a:tr h="270523">
                <a:tc>
                  <a:txBody>
                    <a:bodyPr/>
                    <a:lstStyle/>
                    <a:p>
                      <a:r>
                        <a:rPr lang="en-GB" sz="900" dirty="0"/>
                        <a:t>Shape measurements</a:t>
                      </a:r>
                    </a:p>
                  </a:txBody>
                  <a:tcPr marL="63305" marR="63305" marT="31652" marB="3165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27098"/>
                  </a:ext>
                </a:extLst>
              </a:tr>
              <a:tr h="821798">
                <a:tc>
                  <a:txBody>
                    <a:bodyPr/>
                    <a:lstStyle/>
                    <a:p>
                      <a:r>
                        <a:rPr lang="en-GB" sz="900" b="1" dirty="0"/>
                        <a:t>Perimeter </a:t>
                      </a:r>
                    </a:p>
                    <a:p>
                      <a:r>
                        <a:rPr lang="en-GB" sz="900" dirty="0"/>
                        <a:t>length around the edge ADD</a:t>
                      </a:r>
                    </a:p>
                    <a:p>
                      <a:r>
                        <a:rPr lang="en-GB" sz="900" b="1" dirty="0"/>
                        <a:t>units – mm, cm, m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34543"/>
                  </a:ext>
                </a:extLst>
              </a:tr>
              <a:tr h="905781">
                <a:tc>
                  <a:txBody>
                    <a:bodyPr/>
                    <a:lstStyle/>
                    <a:p>
                      <a:r>
                        <a:rPr lang="en-GB" sz="900" b="1" dirty="0"/>
                        <a:t>Area</a:t>
                      </a:r>
                      <a:r>
                        <a:rPr lang="en-GB" sz="900" dirty="0"/>
                        <a:t> </a:t>
                      </a:r>
                    </a:p>
                    <a:p>
                      <a:r>
                        <a:rPr lang="en-GB" sz="900" dirty="0"/>
                        <a:t>2-dimensional space MULTIPLY 2-dimensions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units² – mm², cm², m²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576898"/>
                  </a:ext>
                </a:extLst>
              </a:tr>
              <a:tr h="905781">
                <a:tc>
                  <a:txBody>
                    <a:bodyPr/>
                    <a:lstStyle/>
                    <a:p>
                      <a:r>
                        <a:rPr lang="en-GB" sz="900" b="1" dirty="0"/>
                        <a:t>Volume </a:t>
                      </a:r>
                    </a:p>
                    <a:p>
                      <a:r>
                        <a:rPr lang="en-GB" sz="900" dirty="0"/>
                        <a:t>3-dimensional space MULTIPLY 3-dimensions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units³– mm³, cm³, m³ …</a:t>
                      </a: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2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1808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4785</TotalTime>
  <Words>2075</Words>
  <Application>Microsoft Office PowerPoint</Application>
  <PresentationFormat>A4 Paper (210x297 mm)</PresentationFormat>
  <Paragraphs>533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Wingdings</vt:lpstr>
      <vt:lpstr>Retrospect</vt:lpstr>
      <vt:lpstr>Office Theme</vt:lpstr>
      <vt:lpstr>Do Now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Premium</dc:title>
  <dc:creator>Rebecca Vaughan</dc:creator>
  <cp:lastModifiedBy>Anna Thorley</cp:lastModifiedBy>
  <cp:revision>541</cp:revision>
  <cp:lastPrinted>2021-08-26T06:46:30Z</cp:lastPrinted>
  <dcterms:created xsi:type="dcterms:W3CDTF">2020-08-25T15:03:31Z</dcterms:created>
  <dcterms:modified xsi:type="dcterms:W3CDTF">2023-05-19T06:21:16Z</dcterms:modified>
</cp:coreProperties>
</file>