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51"/>
  </p:notesMasterIdLst>
  <p:sldIdLst>
    <p:sldId id="293" r:id="rId3"/>
    <p:sldId id="294" r:id="rId4"/>
    <p:sldId id="317" r:id="rId5"/>
    <p:sldId id="316" r:id="rId6"/>
    <p:sldId id="313" r:id="rId7"/>
    <p:sldId id="341" r:id="rId8"/>
    <p:sldId id="318" r:id="rId9"/>
    <p:sldId id="320" r:id="rId10"/>
    <p:sldId id="256" r:id="rId11"/>
    <p:sldId id="321" r:id="rId12"/>
    <p:sldId id="322" r:id="rId13"/>
    <p:sldId id="340" r:id="rId14"/>
    <p:sldId id="323" r:id="rId15"/>
    <p:sldId id="324" r:id="rId16"/>
    <p:sldId id="370" r:id="rId17"/>
    <p:sldId id="325" r:id="rId18"/>
    <p:sldId id="326" r:id="rId19"/>
    <p:sldId id="357" r:id="rId20"/>
    <p:sldId id="327" r:id="rId21"/>
    <p:sldId id="328" r:id="rId22"/>
    <p:sldId id="358" r:id="rId23"/>
    <p:sldId id="371" r:id="rId24"/>
    <p:sldId id="257" r:id="rId25"/>
    <p:sldId id="258" r:id="rId26"/>
    <p:sldId id="259" r:id="rId27"/>
    <p:sldId id="329" r:id="rId28"/>
    <p:sldId id="330" r:id="rId29"/>
    <p:sldId id="319" r:id="rId30"/>
    <p:sldId id="372" r:id="rId31"/>
    <p:sldId id="331" r:id="rId32"/>
    <p:sldId id="332" r:id="rId33"/>
    <p:sldId id="362" r:id="rId34"/>
    <p:sldId id="333" r:id="rId35"/>
    <p:sldId id="364" r:id="rId36"/>
    <p:sldId id="365" r:id="rId37"/>
    <p:sldId id="366" r:id="rId38"/>
    <p:sldId id="334" r:id="rId39"/>
    <p:sldId id="363" r:id="rId40"/>
    <p:sldId id="335" r:id="rId41"/>
    <p:sldId id="336" r:id="rId42"/>
    <p:sldId id="337" r:id="rId43"/>
    <p:sldId id="343" r:id="rId44"/>
    <p:sldId id="351" r:id="rId45"/>
    <p:sldId id="352" r:id="rId46"/>
    <p:sldId id="353" r:id="rId47"/>
    <p:sldId id="354" r:id="rId48"/>
    <p:sldId id="355" r:id="rId49"/>
    <p:sldId id="356" r:id="rId50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95887" autoAdjust="0"/>
  </p:normalViewPr>
  <p:slideViewPr>
    <p:cSldViewPr snapToGrid="0">
      <p:cViewPr varScale="1">
        <p:scale>
          <a:sx n="76" d="100"/>
          <a:sy n="76" d="100"/>
        </p:scale>
        <p:origin x="3042" y="10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3AEF1-D315-4B2E-8563-38037F05AC79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93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DCB50-F9D5-4AA8-BD00-3A2C07154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387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9337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dirty="0"/>
              <a:t>Tutors: Do not take </a:t>
            </a:r>
            <a:r>
              <a:rPr lang="en-GB" dirty="0" err="1"/>
              <a:t>questi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9DCB50-F9D5-4AA8-BD00-3A2C0715455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94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9337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dirty="0"/>
              <a:t>Tutors: Do not take </a:t>
            </a:r>
            <a:r>
              <a:rPr lang="en-GB" dirty="0" err="1"/>
              <a:t>questi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9DCB50-F9D5-4AA8-BD00-3A2C0715455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325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96264"/>
            <a:ext cx="5657850" cy="51511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6435897"/>
            <a:ext cx="5657850" cy="1651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662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419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95547"/>
            <a:ext cx="1478756" cy="83198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95547"/>
            <a:ext cx="4350544" cy="8319853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41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902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88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60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285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322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961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028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34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767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057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866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19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96264"/>
            <a:ext cx="5657850" cy="51511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6432296"/>
            <a:ext cx="5657850" cy="1651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743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666062"/>
            <a:ext cx="2777490" cy="58115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666062"/>
            <a:ext cx="2777490" cy="581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489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730040"/>
            <a:ext cx="2777490" cy="47475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730038"/>
            <a:ext cx="2777490" cy="47475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6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0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05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858519"/>
            <a:ext cx="1800225" cy="3302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338" y="1056640"/>
            <a:ext cx="3651885" cy="759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4226560"/>
            <a:ext cx="1800225" cy="4880957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9330803"/>
            <a:ext cx="1472912" cy="527403"/>
          </a:xfrm>
        </p:spPr>
        <p:txBody>
          <a:bodyPr/>
          <a:lstStyle>
            <a:lvl1pPr algn="l">
              <a:defRPr/>
            </a:lvl1pPr>
          </a:lstStyle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9330803"/>
            <a:ext cx="2614613" cy="52740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2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154333"/>
            <a:ext cx="6856214" cy="2751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7099554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7330440"/>
            <a:ext cx="5692140" cy="11887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7099554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0" y="8532368"/>
            <a:ext cx="5692140" cy="85852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13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245600"/>
            <a:ext cx="6858001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149568"/>
            <a:ext cx="6858001" cy="960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666060"/>
            <a:ext cx="5657851" cy="5811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9330803"/>
            <a:ext cx="139065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127CCD67-B715-4490-965A-DB0741CCC54F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9330803"/>
            <a:ext cx="271282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9330803"/>
            <a:ext cx="73801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87BB2AA2-641C-42AD-A565-4D2147A27277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510221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13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F4A64-0146-4F5B-882E-7CBD2293EBB6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50882-F4FA-4D77-8AA2-7402DDAF4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64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5.jpe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Now Task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5A73C54-6678-439F-8856-90A0868EB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811" y="4953002"/>
            <a:ext cx="1818153" cy="736815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510DA8D-ABF9-471C-BA0E-B7A82B190987}"/>
              </a:ext>
            </a:extLst>
          </p:cNvPr>
          <p:cNvSpPr txBox="1">
            <a:spLocks/>
          </p:cNvSpPr>
          <p:nvPr/>
        </p:nvSpPr>
        <p:spPr>
          <a:xfrm>
            <a:off x="1029289" y="4239051"/>
            <a:ext cx="4597003" cy="1838801"/>
          </a:xfrm>
          <a:prstGeom prst="rect">
            <a:avLst/>
          </a:prstGeom>
        </p:spPr>
        <p:txBody>
          <a:bodyPr vert="horz" lIns="0" tIns="20896" rIns="0" bIns="20896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737" dirty="0"/>
          </a:p>
          <a:p>
            <a:pPr>
              <a:buFont typeface="Arial" panose="020B0604020202020204" pitchFamily="34" charset="0"/>
              <a:buChar char="•"/>
            </a:pPr>
            <a:endParaRPr lang="en-GB" sz="1737" dirty="0"/>
          </a:p>
          <a:p>
            <a:pPr>
              <a:buFont typeface="Arial" panose="020B0604020202020204" pitchFamily="34" charset="0"/>
              <a:buChar char="•"/>
            </a:pPr>
            <a:endParaRPr lang="en-GB" sz="1737" dirty="0"/>
          </a:p>
          <a:p>
            <a:pPr>
              <a:buFont typeface="Arial" panose="020B0604020202020204" pitchFamily="34" charset="0"/>
              <a:buChar char="•"/>
            </a:pPr>
            <a:endParaRPr lang="en-GB" sz="1737" dirty="0"/>
          </a:p>
          <a:p>
            <a:pPr>
              <a:buFont typeface="Arial" panose="020B0604020202020204" pitchFamily="34" charset="0"/>
              <a:buChar char="•"/>
            </a:pPr>
            <a:endParaRPr lang="en-GB" sz="1737" dirty="0"/>
          </a:p>
          <a:p>
            <a:pPr>
              <a:buFont typeface="Arial" panose="020B0604020202020204" pitchFamily="34" charset="0"/>
              <a:buChar char="•"/>
            </a:pPr>
            <a:endParaRPr lang="en-GB" sz="1737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521A56-CA29-4AC4-8396-E653E5E1D8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52" y="991160"/>
            <a:ext cx="6823393" cy="34057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544417D-967B-4FBC-7B41-A316AB12EAE4}"/>
              </a:ext>
            </a:extLst>
          </p:cNvPr>
          <p:cNvSpPr txBox="1"/>
          <p:nvPr/>
        </p:nvSpPr>
        <p:spPr>
          <a:xfrm>
            <a:off x="2653256" y="2923082"/>
            <a:ext cx="226351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000" dirty="0"/>
              <a:t>Year 7</a:t>
            </a:r>
          </a:p>
        </p:txBody>
      </p:sp>
    </p:spTree>
    <p:extLst>
      <p:ext uri="{BB962C8B-B14F-4D97-AF65-F5344CB8AC3E}">
        <p14:creationId xmlns:p14="http://schemas.microsoft.com/office/powerpoint/2010/main" val="1225986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CACE2-9BA2-FF1E-A70B-399534302BDB}"/>
              </a:ext>
            </a:extLst>
          </p:cNvPr>
          <p:cNvSpPr txBox="1"/>
          <p:nvPr/>
        </p:nvSpPr>
        <p:spPr>
          <a:xfrm>
            <a:off x="2218154" y="813507"/>
            <a:ext cx="242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Subject: Maths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C33F9-111D-7F6B-B208-CD21AE1D4B44}"/>
              </a:ext>
            </a:extLst>
          </p:cNvPr>
          <p:cNvSpPr txBox="1"/>
          <p:nvPr/>
        </p:nvSpPr>
        <p:spPr>
          <a:xfrm>
            <a:off x="2202297" y="161610"/>
            <a:ext cx="293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Revision List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C14C76-C53D-B09F-30C0-A129DCFB747A}"/>
              </a:ext>
            </a:extLst>
          </p:cNvPr>
          <p:cNvGraphicFramePr>
            <a:graphicFrameLocks noGrp="1"/>
          </p:cNvGraphicFramePr>
          <p:nvPr/>
        </p:nvGraphicFramePr>
        <p:xfrm>
          <a:off x="265174" y="1630798"/>
          <a:ext cx="6327650" cy="705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530">
                  <a:extLst>
                    <a:ext uri="{9D8B030D-6E8A-4147-A177-3AD203B41FA5}">
                      <a16:colId xmlns:a16="http://schemas.microsoft.com/office/drawing/2014/main" val="3994000706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3431343048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968813943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786771222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124099345"/>
                    </a:ext>
                  </a:extLst>
                </a:gridCol>
              </a:tblGrid>
              <a:tr h="50384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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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 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Revised?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74868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9438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3332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14982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696832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8121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6657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392168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6143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3878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405556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91172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8245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32873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5D970FD-BCE1-3B0B-D5D3-2B1B2A436E3D}"/>
              </a:ext>
            </a:extLst>
          </p:cNvPr>
          <p:cNvSpPr txBox="1"/>
          <p:nvPr/>
        </p:nvSpPr>
        <p:spPr>
          <a:xfrm>
            <a:off x="4754145" y="297986"/>
            <a:ext cx="19529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Make sure you have your Dr Frost key skills list!</a:t>
            </a:r>
          </a:p>
        </p:txBody>
      </p:sp>
    </p:spTree>
    <p:extLst>
      <p:ext uri="{BB962C8B-B14F-4D97-AF65-F5344CB8AC3E}">
        <p14:creationId xmlns:p14="http://schemas.microsoft.com/office/powerpoint/2010/main" val="4175117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612720" y="449772"/>
            <a:ext cx="3572130" cy="40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11" u="sng" dirty="0"/>
              <a:t>How to Revise for </a:t>
            </a:r>
            <a:r>
              <a:rPr lang="en-GB" sz="2011" b="1" u="sng" dirty="0"/>
              <a:t>Science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09" y="8336945"/>
            <a:ext cx="1590048" cy="644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948A5-B19A-7913-0282-F286632FD181}"/>
              </a:ext>
            </a:extLst>
          </p:cNvPr>
          <p:cNvSpPr txBox="1"/>
          <p:nvPr/>
        </p:nvSpPr>
        <p:spPr>
          <a:xfrm>
            <a:off x="390144" y="2609088"/>
            <a:ext cx="6291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5116C-D133-936E-0E53-176A1503F057}"/>
              </a:ext>
            </a:extLst>
          </p:cNvPr>
          <p:cNvSpPr txBox="1"/>
          <p:nvPr/>
        </p:nvSpPr>
        <p:spPr>
          <a:xfrm>
            <a:off x="417648" y="1038622"/>
            <a:ext cx="5733216" cy="71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11" i="1" dirty="0"/>
              <a:t>Use the video to make notes on how best to revise for this subject.</a:t>
            </a:r>
          </a:p>
        </p:txBody>
      </p:sp>
    </p:spTree>
    <p:extLst>
      <p:ext uri="{BB962C8B-B14F-4D97-AF65-F5344CB8AC3E}">
        <p14:creationId xmlns:p14="http://schemas.microsoft.com/office/powerpoint/2010/main" val="1808874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4DB81EC-BBFB-743C-C60C-0F556A734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500620"/>
              </p:ext>
            </p:extLst>
          </p:nvPr>
        </p:nvGraphicFramePr>
        <p:xfrm>
          <a:off x="1419224" y="1661160"/>
          <a:ext cx="5095876" cy="51206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95876">
                  <a:extLst>
                    <a:ext uri="{9D8B030D-6E8A-4147-A177-3AD203B41FA5}">
                      <a16:colId xmlns:a16="http://schemas.microsoft.com/office/drawing/2014/main" val="860317058"/>
                    </a:ext>
                  </a:extLst>
                </a:gridCol>
              </a:tblGrid>
              <a:tr h="314204">
                <a:tc>
                  <a:txBody>
                    <a:bodyPr/>
                    <a:lstStyle/>
                    <a:p>
                      <a:r>
                        <a:rPr lang="en-GB" sz="2400" b="1" dirty="0">
                          <a:effectLst/>
                        </a:rPr>
                        <a:t>Year 7 Revision Topics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0386003"/>
                  </a:ext>
                </a:extLst>
              </a:tr>
              <a:tr h="4647129">
                <a:tc>
                  <a:txBody>
                    <a:bodyPr/>
                    <a:lstStyle/>
                    <a:p>
                      <a:r>
                        <a:rPr lang="en-GB" sz="2400" dirty="0">
                          <a:effectLst/>
                        </a:rPr>
                        <a:t>Plant and Animal Cell structures</a:t>
                      </a:r>
                    </a:p>
                    <a:p>
                      <a:r>
                        <a:rPr lang="en-GB" sz="2400" dirty="0">
                          <a:effectLst/>
                        </a:rPr>
                        <a:t>Adaptations of sperm cells</a:t>
                      </a:r>
                    </a:p>
                    <a:p>
                      <a:r>
                        <a:rPr lang="en-GB" sz="2400" dirty="0">
                          <a:effectLst/>
                        </a:rPr>
                        <a:t>Functions of cell organelles</a:t>
                      </a:r>
                    </a:p>
                    <a:p>
                      <a:r>
                        <a:rPr lang="en-GB" sz="2400" dirty="0">
                          <a:effectLst/>
                        </a:rPr>
                        <a:t>Particle diagrams for states of matter</a:t>
                      </a:r>
                    </a:p>
                    <a:p>
                      <a:r>
                        <a:rPr lang="en-GB" sz="2400" dirty="0">
                          <a:effectLst/>
                        </a:rPr>
                        <a:t>Energy stores</a:t>
                      </a:r>
                    </a:p>
                    <a:p>
                      <a:r>
                        <a:rPr lang="en-GB" sz="2400" dirty="0">
                          <a:effectLst/>
                        </a:rPr>
                        <a:t>Renewable energy resources</a:t>
                      </a:r>
                    </a:p>
                    <a:p>
                      <a:r>
                        <a:rPr lang="en-GB" sz="2400" dirty="0">
                          <a:effectLst/>
                        </a:rPr>
                        <a:t>Resultant forces</a:t>
                      </a:r>
                    </a:p>
                    <a:p>
                      <a:r>
                        <a:rPr lang="en-GB" sz="2400" dirty="0">
                          <a:effectLst/>
                        </a:rPr>
                        <a:t>Force diagrams</a:t>
                      </a:r>
                    </a:p>
                    <a:p>
                      <a:r>
                        <a:rPr lang="en-GB" sz="2400" dirty="0">
                          <a:effectLst/>
                        </a:rPr>
                        <a:t>Periodic table</a:t>
                      </a:r>
                    </a:p>
                    <a:p>
                      <a:r>
                        <a:rPr lang="en-GB" sz="2400" dirty="0">
                          <a:effectLst/>
                        </a:rPr>
                        <a:t>Word equations</a:t>
                      </a:r>
                    </a:p>
                    <a:p>
                      <a:r>
                        <a:rPr lang="en-GB" sz="2400" dirty="0">
                          <a:effectLst/>
                        </a:rPr>
                        <a:t>Differences between elements, compounds &amp; mixtures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781172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B60ACFE-6DDF-5B19-4175-4C5D515B26B8}"/>
              </a:ext>
            </a:extLst>
          </p:cNvPr>
          <p:cNvSpPr txBox="1"/>
          <p:nvPr/>
        </p:nvSpPr>
        <p:spPr>
          <a:xfrm>
            <a:off x="342900" y="2108200"/>
            <a:ext cx="769121" cy="46736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GB" sz="3200" b="1" dirty="0"/>
              <a:t>Science </a:t>
            </a:r>
          </a:p>
        </p:txBody>
      </p:sp>
    </p:spTree>
    <p:extLst>
      <p:ext uri="{BB962C8B-B14F-4D97-AF65-F5344CB8AC3E}">
        <p14:creationId xmlns:p14="http://schemas.microsoft.com/office/powerpoint/2010/main" val="1504207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CACE2-9BA2-FF1E-A70B-399534302BDB}"/>
              </a:ext>
            </a:extLst>
          </p:cNvPr>
          <p:cNvSpPr txBox="1"/>
          <p:nvPr/>
        </p:nvSpPr>
        <p:spPr>
          <a:xfrm>
            <a:off x="2218154" y="813507"/>
            <a:ext cx="242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Subject: Science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C33F9-111D-7F6B-B208-CD21AE1D4B44}"/>
              </a:ext>
            </a:extLst>
          </p:cNvPr>
          <p:cNvSpPr txBox="1"/>
          <p:nvPr/>
        </p:nvSpPr>
        <p:spPr>
          <a:xfrm>
            <a:off x="2202297" y="161610"/>
            <a:ext cx="293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Revision List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C14C76-C53D-B09F-30C0-A129DCFB7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392439"/>
              </p:ext>
            </p:extLst>
          </p:nvPr>
        </p:nvGraphicFramePr>
        <p:xfrm>
          <a:off x="265174" y="1630798"/>
          <a:ext cx="6327650" cy="705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530">
                  <a:extLst>
                    <a:ext uri="{9D8B030D-6E8A-4147-A177-3AD203B41FA5}">
                      <a16:colId xmlns:a16="http://schemas.microsoft.com/office/drawing/2014/main" val="3994000706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3431343048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968813943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786771222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124099345"/>
                    </a:ext>
                  </a:extLst>
                </a:gridCol>
              </a:tblGrid>
              <a:tr h="50384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ym typeface="Wingdings" panose="05000000000000000000" pitchFamily="2" charset="2"/>
                        </a:rPr>
                        <a:t>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ym typeface="Wingdings" panose="05000000000000000000" pitchFamily="2" charset="2"/>
                        </a:rPr>
                        <a:t>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ym typeface="Wingdings" panose="05000000000000000000" pitchFamily="2" charset="2"/>
                        </a:rPr>
                        <a:t> </a:t>
                      </a:r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Revised?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74868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9438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3332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14982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696832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8121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6657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392168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6143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3878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405556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91172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8245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328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199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612720" y="449772"/>
            <a:ext cx="3572130" cy="40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11" u="sng" dirty="0"/>
              <a:t>How to Revise for </a:t>
            </a:r>
            <a:r>
              <a:rPr lang="en-GB" sz="2011" b="1" u="sng" dirty="0"/>
              <a:t>RE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09" y="8336945"/>
            <a:ext cx="1590048" cy="644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948A5-B19A-7913-0282-F286632FD181}"/>
              </a:ext>
            </a:extLst>
          </p:cNvPr>
          <p:cNvSpPr txBox="1"/>
          <p:nvPr/>
        </p:nvSpPr>
        <p:spPr>
          <a:xfrm>
            <a:off x="390144" y="2609088"/>
            <a:ext cx="6291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5116C-D133-936E-0E53-176A1503F057}"/>
              </a:ext>
            </a:extLst>
          </p:cNvPr>
          <p:cNvSpPr txBox="1"/>
          <p:nvPr/>
        </p:nvSpPr>
        <p:spPr>
          <a:xfrm>
            <a:off x="417648" y="1038622"/>
            <a:ext cx="5733216" cy="71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11" i="1" dirty="0"/>
              <a:t>Use the video to make notes on how best to revise for this subject.</a:t>
            </a:r>
          </a:p>
        </p:txBody>
      </p:sp>
    </p:spTree>
    <p:extLst>
      <p:ext uri="{BB962C8B-B14F-4D97-AF65-F5344CB8AC3E}">
        <p14:creationId xmlns:p14="http://schemas.microsoft.com/office/powerpoint/2010/main" val="3485219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1FCDBD-1858-62FA-9D68-41834FF2B7B8}"/>
              </a:ext>
            </a:extLst>
          </p:cNvPr>
          <p:cNvSpPr txBox="1"/>
          <p:nvPr/>
        </p:nvSpPr>
        <p:spPr>
          <a:xfrm>
            <a:off x="1714500" y="1650793"/>
            <a:ext cx="4749800" cy="4661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7 revision list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facts about Islam, Christianity, Hinduism, Buddhism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Abrahamic faiths unit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Purgatory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commandments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Islamic day of judgement, paradise and Hell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Rites of passage in Christianity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are sacred places important?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festivals hold meaning for believers?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people believe about life after death?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F86064-E772-9EA6-E32C-01C0DFD610F5}"/>
              </a:ext>
            </a:extLst>
          </p:cNvPr>
          <p:cNvSpPr txBox="1"/>
          <p:nvPr/>
        </p:nvSpPr>
        <p:spPr>
          <a:xfrm>
            <a:off x="393700" y="3556000"/>
            <a:ext cx="915122" cy="46736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GB" sz="4000" b="1" dirty="0"/>
              <a:t>RE</a:t>
            </a:r>
          </a:p>
        </p:txBody>
      </p:sp>
    </p:spTree>
    <p:extLst>
      <p:ext uri="{BB962C8B-B14F-4D97-AF65-F5344CB8AC3E}">
        <p14:creationId xmlns:p14="http://schemas.microsoft.com/office/powerpoint/2010/main" val="2962796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CACE2-9BA2-FF1E-A70B-399534302BDB}"/>
              </a:ext>
            </a:extLst>
          </p:cNvPr>
          <p:cNvSpPr txBox="1"/>
          <p:nvPr/>
        </p:nvSpPr>
        <p:spPr>
          <a:xfrm>
            <a:off x="2218154" y="813507"/>
            <a:ext cx="242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Subject: 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C33F9-111D-7F6B-B208-CD21AE1D4B44}"/>
              </a:ext>
            </a:extLst>
          </p:cNvPr>
          <p:cNvSpPr txBox="1"/>
          <p:nvPr/>
        </p:nvSpPr>
        <p:spPr>
          <a:xfrm>
            <a:off x="2202297" y="161610"/>
            <a:ext cx="293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Revision List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C14C76-C53D-B09F-30C0-A129DCFB747A}"/>
              </a:ext>
            </a:extLst>
          </p:cNvPr>
          <p:cNvGraphicFramePr>
            <a:graphicFrameLocks noGrp="1"/>
          </p:cNvGraphicFramePr>
          <p:nvPr/>
        </p:nvGraphicFramePr>
        <p:xfrm>
          <a:off x="265174" y="1630798"/>
          <a:ext cx="6327650" cy="705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530">
                  <a:extLst>
                    <a:ext uri="{9D8B030D-6E8A-4147-A177-3AD203B41FA5}">
                      <a16:colId xmlns:a16="http://schemas.microsoft.com/office/drawing/2014/main" val="3994000706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3431343048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968813943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786771222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124099345"/>
                    </a:ext>
                  </a:extLst>
                </a:gridCol>
              </a:tblGrid>
              <a:tr h="50384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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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 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Revised?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74868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9438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3332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14982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696832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8121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6657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392168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6143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3878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405556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91172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8245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328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505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612720" y="449772"/>
            <a:ext cx="3572130" cy="40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11" u="sng" dirty="0"/>
              <a:t>How to Revise for </a:t>
            </a:r>
            <a:r>
              <a:rPr lang="en-GB" sz="2011" b="1" u="sng" dirty="0"/>
              <a:t>French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09" y="8336945"/>
            <a:ext cx="1590048" cy="644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948A5-B19A-7913-0282-F286632FD181}"/>
              </a:ext>
            </a:extLst>
          </p:cNvPr>
          <p:cNvSpPr txBox="1"/>
          <p:nvPr/>
        </p:nvSpPr>
        <p:spPr>
          <a:xfrm>
            <a:off x="390144" y="2609088"/>
            <a:ext cx="6291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5116C-D133-936E-0E53-176A1503F057}"/>
              </a:ext>
            </a:extLst>
          </p:cNvPr>
          <p:cNvSpPr txBox="1"/>
          <p:nvPr/>
        </p:nvSpPr>
        <p:spPr>
          <a:xfrm>
            <a:off x="417648" y="1038622"/>
            <a:ext cx="5733216" cy="71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11" i="1" dirty="0"/>
              <a:t>Use the video to make notes on how best to revise for this subject.</a:t>
            </a:r>
          </a:p>
        </p:txBody>
      </p:sp>
    </p:spTree>
    <p:extLst>
      <p:ext uri="{BB962C8B-B14F-4D97-AF65-F5344CB8AC3E}">
        <p14:creationId xmlns:p14="http://schemas.microsoft.com/office/powerpoint/2010/main" val="2357165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164B66-633E-9119-02F5-33E87F6E4419}"/>
              </a:ext>
            </a:extLst>
          </p:cNvPr>
          <p:cNvSpPr txBox="1"/>
          <p:nvPr/>
        </p:nvSpPr>
        <p:spPr>
          <a:xfrm>
            <a:off x="1370975" y="2278505"/>
            <a:ext cx="5016500" cy="34163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Year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</a:rPr>
              <a:t>7</a:t>
            </a:r>
            <a:endParaRPr lang="en-GB" sz="1800" b="1" u="sng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Revise the vocab sheet you have been given in lessons.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Plus: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Units 1 and 2 – Describing myself and my family, animals, colours, numbers, physical description, personality description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Unit 3 – Sports and hobbies –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jouer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faire, opinions plus infinitives</a:t>
            </a:r>
          </a:p>
          <a:p>
            <a:pPr indent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intensifiers, time indicators, complex opinions</a:t>
            </a: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B37040-0F0E-C013-CB0B-99FD12F130D1}"/>
              </a:ext>
            </a:extLst>
          </p:cNvPr>
          <p:cNvSpPr txBox="1"/>
          <p:nvPr/>
        </p:nvSpPr>
        <p:spPr>
          <a:xfrm>
            <a:off x="107179" y="2108200"/>
            <a:ext cx="769121" cy="46736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GB" sz="3200" b="1" dirty="0"/>
              <a:t>French</a:t>
            </a:r>
          </a:p>
        </p:txBody>
      </p:sp>
    </p:spTree>
    <p:extLst>
      <p:ext uri="{BB962C8B-B14F-4D97-AF65-F5344CB8AC3E}">
        <p14:creationId xmlns:p14="http://schemas.microsoft.com/office/powerpoint/2010/main" val="1663802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CACE2-9BA2-FF1E-A70B-399534302BDB}"/>
              </a:ext>
            </a:extLst>
          </p:cNvPr>
          <p:cNvSpPr txBox="1"/>
          <p:nvPr/>
        </p:nvSpPr>
        <p:spPr>
          <a:xfrm>
            <a:off x="2218154" y="813507"/>
            <a:ext cx="242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Subject: French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C33F9-111D-7F6B-B208-CD21AE1D4B44}"/>
              </a:ext>
            </a:extLst>
          </p:cNvPr>
          <p:cNvSpPr txBox="1"/>
          <p:nvPr/>
        </p:nvSpPr>
        <p:spPr>
          <a:xfrm>
            <a:off x="2202297" y="161610"/>
            <a:ext cx="293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Revision List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C14C76-C53D-B09F-30C0-A129DCFB747A}"/>
              </a:ext>
            </a:extLst>
          </p:cNvPr>
          <p:cNvGraphicFramePr>
            <a:graphicFrameLocks noGrp="1"/>
          </p:cNvGraphicFramePr>
          <p:nvPr/>
        </p:nvGraphicFramePr>
        <p:xfrm>
          <a:off x="265174" y="1630798"/>
          <a:ext cx="6327650" cy="705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530">
                  <a:extLst>
                    <a:ext uri="{9D8B030D-6E8A-4147-A177-3AD203B41FA5}">
                      <a16:colId xmlns:a16="http://schemas.microsoft.com/office/drawing/2014/main" val="3994000706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3431343048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968813943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786771222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124099345"/>
                    </a:ext>
                  </a:extLst>
                </a:gridCol>
              </a:tblGrid>
              <a:tr h="50384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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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 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Revised?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74868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9438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3332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14982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696832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8121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6657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392168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6143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3878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405556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91172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8245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328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90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082" y="9241374"/>
            <a:ext cx="1308067" cy="447375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510DA8D-ABF9-471C-BA0E-B7A82B190987}"/>
              </a:ext>
            </a:extLst>
          </p:cNvPr>
          <p:cNvSpPr txBox="1">
            <a:spLocks/>
          </p:cNvSpPr>
          <p:nvPr/>
        </p:nvSpPr>
        <p:spPr>
          <a:xfrm>
            <a:off x="1029289" y="4239051"/>
            <a:ext cx="4597003" cy="1838801"/>
          </a:xfrm>
          <a:prstGeom prst="rect">
            <a:avLst/>
          </a:prstGeom>
        </p:spPr>
        <p:txBody>
          <a:bodyPr vert="horz" lIns="0" tIns="20896" rIns="0" bIns="20896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737" dirty="0"/>
          </a:p>
          <a:p>
            <a:pPr>
              <a:buFont typeface="Arial" panose="020B0604020202020204" pitchFamily="34" charset="0"/>
              <a:buChar char="•"/>
            </a:pPr>
            <a:endParaRPr lang="en-GB" sz="1737" dirty="0"/>
          </a:p>
          <a:p>
            <a:pPr>
              <a:buFont typeface="Arial" panose="020B0604020202020204" pitchFamily="34" charset="0"/>
              <a:buChar char="•"/>
            </a:pPr>
            <a:endParaRPr lang="en-GB" sz="1737" dirty="0"/>
          </a:p>
          <a:p>
            <a:pPr>
              <a:buFont typeface="Arial" panose="020B0604020202020204" pitchFamily="34" charset="0"/>
              <a:buChar char="•"/>
            </a:pPr>
            <a:endParaRPr lang="en-GB" sz="1737" dirty="0"/>
          </a:p>
          <a:p>
            <a:pPr>
              <a:buFont typeface="Arial" panose="020B0604020202020204" pitchFamily="34" charset="0"/>
              <a:buChar char="•"/>
            </a:pPr>
            <a:endParaRPr lang="en-GB" sz="1737" dirty="0"/>
          </a:p>
          <a:p>
            <a:pPr>
              <a:buFont typeface="Arial" panose="020B0604020202020204" pitchFamily="34" charset="0"/>
              <a:buChar char="•"/>
            </a:pPr>
            <a:endParaRPr lang="en-GB" sz="1737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8CDD65-8458-81A0-DFD5-8AEEFCAE3631}"/>
              </a:ext>
            </a:extLst>
          </p:cNvPr>
          <p:cNvSpPr txBox="1"/>
          <p:nvPr/>
        </p:nvSpPr>
        <p:spPr>
          <a:xfrm>
            <a:off x="177800" y="279400"/>
            <a:ext cx="5448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Summer End of Year Exam- Timetable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3D1952-EF44-0EB0-44A1-69CE3C75B73B}"/>
              </a:ext>
            </a:extLst>
          </p:cNvPr>
          <p:cNvSpPr txBox="1"/>
          <p:nvPr/>
        </p:nvSpPr>
        <p:spPr>
          <a:xfrm>
            <a:off x="177799" y="889000"/>
            <a:ext cx="6443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Add in which subjects you will revise for in your revision sessions. </a:t>
            </a:r>
          </a:p>
          <a:p>
            <a:r>
              <a:rPr lang="en-GB" i="1" dirty="0"/>
              <a:t>Ensure you bring the correct revision materials with you.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C76845-AE58-07C0-C1DA-9C73A8F54EBB}"/>
              </a:ext>
            </a:extLst>
          </p:cNvPr>
          <p:cNvSpPr txBox="1"/>
          <p:nvPr/>
        </p:nvSpPr>
        <p:spPr>
          <a:xfrm>
            <a:off x="270823" y="6987826"/>
            <a:ext cx="64431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You will also have your exam timetable printed which has your seat number on for each exam. </a:t>
            </a:r>
          </a:p>
          <a:p>
            <a:endParaRPr lang="en-GB" i="1" dirty="0"/>
          </a:p>
          <a:p>
            <a:r>
              <a:rPr lang="en-GB" dirty="0"/>
              <a:t>You will have a mixture of exams in the Sports Hall, classroom and revision sessions.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3ABD5C6-6E76-73AF-4128-43BD074F77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137224"/>
            <a:ext cx="6858000" cy="407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74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612720" y="449772"/>
            <a:ext cx="3572130" cy="40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11" u="sng" dirty="0"/>
              <a:t>How to Revise for </a:t>
            </a:r>
            <a:r>
              <a:rPr lang="en-GB" sz="2011" b="1" u="sng" dirty="0"/>
              <a:t>History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09" y="8336945"/>
            <a:ext cx="1590048" cy="644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948A5-B19A-7913-0282-F286632FD181}"/>
              </a:ext>
            </a:extLst>
          </p:cNvPr>
          <p:cNvSpPr txBox="1"/>
          <p:nvPr/>
        </p:nvSpPr>
        <p:spPr>
          <a:xfrm>
            <a:off x="390144" y="2609088"/>
            <a:ext cx="6291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5116C-D133-936E-0E53-176A1503F057}"/>
              </a:ext>
            </a:extLst>
          </p:cNvPr>
          <p:cNvSpPr txBox="1"/>
          <p:nvPr/>
        </p:nvSpPr>
        <p:spPr>
          <a:xfrm>
            <a:off x="417648" y="1038622"/>
            <a:ext cx="5733216" cy="71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11" i="1" dirty="0"/>
              <a:t>Use the video to make notes on how best to revise for this subject.</a:t>
            </a:r>
          </a:p>
        </p:txBody>
      </p:sp>
    </p:spTree>
    <p:extLst>
      <p:ext uri="{BB962C8B-B14F-4D97-AF65-F5344CB8AC3E}">
        <p14:creationId xmlns:p14="http://schemas.microsoft.com/office/powerpoint/2010/main" val="3448461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26F4B8-D51E-1336-965D-C9E1BC317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96" y="704538"/>
            <a:ext cx="6819804" cy="768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748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35A3FE-7575-416A-84A1-037E0943D9A2}"/>
              </a:ext>
            </a:extLst>
          </p:cNvPr>
          <p:cNvGraphicFramePr>
            <a:graphicFrameLocks noGrp="1"/>
          </p:cNvGraphicFramePr>
          <p:nvPr/>
        </p:nvGraphicFramePr>
        <p:xfrm>
          <a:off x="431800" y="1359572"/>
          <a:ext cx="5994400" cy="697254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64260">
                  <a:extLst>
                    <a:ext uri="{9D8B030D-6E8A-4147-A177-3AD203B41FA5}">
                      <a16:colId xmlns:a16="http://schemas.microsoft.com/office/drawing/2014/main" val="3194961272"/>
                    </a:ext>
                  </a:extLst>
                </a:gridCol>
                <a:gridCol w="2578940">
                  <a:extLst>
                    <a:ext uri="{9D8B030D-6E8A-4147-A177-3AD203B41FA5}">
                      <a16:colId xmlns:a16="http://schemas.microsoft.com/office/drawing/2014/main" val="2478746948"/>
                    </a:ext>
                  </a:extLst>
                </a:gridCol>
                <a:gridCol w="2251200">
                  <a:extLst>
                    <a:ext uri="{9D8B030D-6E8A-4147-A177-3AD203B41FA5}">
                      <a16:colId xmlns:a16="http://schemas.microsoft.com/office/drawing/2014/main" val="1530152050"/>
                    </a:ext>
                  </a:extLst>
                </a:gridCol>
              </a:tblGrid>
              <a:tr h="359280">
                <a:tc gridSpan="3"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have we studied this year?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96375687"/>
                  </a:ext>
                </a:extLst>
              </a:tr>
              <a:tr h="359280"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Enquiry: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Big Questions:</a:t>
                      </a:r>
                      <a:endParaRPr lang="en-GB" b="1" dirty="0"/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revised and can recall:</a:t>
                      </a:r>
                      <a:endParaRPr lang="en-GB" b="1" dirty="0"/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111261"/>
                  </a:ext>
                </a:extLst>
              </a:tr>
              <a:tr h="12282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 Were England’s “Dark Ages” really that dark?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 What does it mean to be an historian?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1. What happened when the Romans invaded Britain?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200" dirty="0">
                        <a:effectLst/>
                        <a:latin typeface="+mj-lt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2. What was the impact of the Romans on British society?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200" dirty="0">
                        <a:effectLst/>
                        <a:latin typeface="+mj-lt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3. How dark really were the ‘dark ages’?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200" dirty="0">
                        <a:effectLst/>
                        <a:latin typeface="+mj-lt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4. To what extent was the Anglo Saxon Age 600 years of chaos?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200" dirty="0">
                        <a:effectLst/>
                        <a:latin typeface="+mj-lt"/>
                      </a:endParaRP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GB" sz="1200" dirty="0">
                        <a:effectLst/>
                        <a:latin typeface="+mj-lt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specialist terminology, </a:t>
                      </a:r>
                      <a:r>
                        <a:rPr lang="en-GB" sz="1200" dirty="0" err="1">
                          <a:effectLst/>
                          <a:latin typeface="+mj-lt"/>
                        </a:rPr>
                        <a:t>eg</a:t>
                      </a:r>
                      <a:r>
                        <a:rPr lang="en-GB" sz="1200" dirty="0">
                          <a:effectLst/>
                          <a:latin typeface="+mj-lt"/>
                        </a:rPr>
                        <a:t> ‘</a:t>
                      </a:r>
                      <a:r>
                        <a:rPr lang="en-GB" sz="1200" b="1" dirty="0">
                          <a:effectLst/>
                          <a:latin typeface="+mj-lt"/>
                        </a:rPr>
                        <a:t>historian</a:t>
                      </a:r>
                      <a:r>
                        <a:rPr lang="en-GB" sz="1200" dirty="0">
                          <a:effectLst/>
                          <a:latin typeface="+mj-lt"/>
                        </a:rPr>
                        <a:t>’, ‘</a:t>
                      </a:r>
                      <a:r>
                        <a:rPr lang="en-GB" sz="1200" b="1" dirty="0">
                          <a:effectLst/>
                          <a:latin typeface="+mj-lt"/>
                        </a:rPr>
                        <a:t>chronology</a:t>
                      </a:r>
                      <a:r>
                        <a:rPr lang="en-GB" sz="1200" dirty="0">
                          <a:effectLst/>
                          <a:latin typeface="+mj-lt"/>
                        </a:rPr>
                        <a:t>’, ‘</a:t>
                      </a:r>
                      <a:r>
                        <a:rPr lang="en-GB" sz="1200" b="1" dirty="0">
                          <a:effectLst/>
                          <a:latin typeface="+mj-lt"/>
                        </a:rPr>
                        <a:t>evidence</a:t>
                      </a:r>
                      <a:r>
                        <a:rPr lang="en-GB" sz="1200" dirty="0">
                          <a:effectLst/>
                          <a:latin typeface="+mj-lt"/>
                        </a:rPr>
                        <a:t>’, ‘</a:t>
                      </a:r>
                      <a:r>
                        <a:rPr lang="en-GB" sz="1200" b="1" dirty="0">
                          <a:effectLst/>
                          <a:latin typeface="+mj-lt"/>
                        </a:rPr>
                        <a:t>interpretation</a:t>
                      </a:r>
                      <a:r>
                        <a:rPr lang="en-GB" sz="1200" dirty="0">
                          <a:effectLst/>
                          <a:latin typeface="+mj-lt"/>
                        </a:rPr>
                        <a:t>’ etc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how </a:t>
                      </a:r>
                      <a:r>
                        <a:rPr lang="en-GB" sz="1200" b="1" dirty="0">
                          <a:effectLst/>
                          <a:latin typeface="+mj-lt"/>
                        </a:rPr>
                        <a:t>interpretations</a:t>
                      </a:r>
                      <a:r>
                        <a:rPr lang="en-GB" sz="1200" dirty="0">
                          <a:effectLst/>
                          <a:latin typeface="+mj-lt"/>
                        </a:rPr>
                        <a:t> are created from </a:t>
                      </a:r>
                      <a:r>
                        <a:rPr lang="en-GB" sz="1200" b="1" dirty="0">
                          <a:effectLst/>
                          <a:latin typeface="+mj-lt"/>
                        </a:rPr>
                        <a:t>evidence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</a:rPr>
                        <a:t>that different </a:t>
                      </a:r>
                      <a:r>
                        <a:rPr lang="en-GB" sz="1200" b="1" dirty="0">
                          <a:effectLst/>
                          <a:latin typeface="+mj-lt"/>
                        </a:rPr>
                        <a:t>evidence</a:t>
                      </a:r>
                      <a:r>
                        <a:rPr lang="en-GB" sz="1200" dirty="0">
                          <a:effectLst/>
                          <a:latin typeface="+mj-lt"/>
                        </a:rPr>
                        <a:t> is </a:t>
                      </a:r>
                      <a:r>
                        <a:rPr lang="en-GB" sz="1200" b="1" dirty="0">
                          <a:effectLst/>
                          <a:latin typeface="+mj-lt"/>
                        </a:rPr>
                        <a:t>more / less useful </a:t>
                      </a:r>
                      <a:r>
                        <a:rPr lang="en-GB" sz="1200" dirty="0">
                          <a:effectLst/>
                          <a:latin typeface="+mj-lt"/>
                        </a:rPr>
                        <a:t>for finding out about different people / events in the past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historians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have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different interpretations 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about the past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treated the </a:t>
                      </a:r>
                      <a:r>
                        <a:rPr lang="en-GB" sz="1200" b="1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Brigante</a:t>
                      </a:r>
                      <a:endParaRPr lang="en-GB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treated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Boudicca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Iceni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impact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had on Britain; </a:t>
                      </a:r>
                      <a:r>
                        <a:rPr lang="en-GB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roads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amphitheatres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etc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 Britain 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multi-cultural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Aurelian Moors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Ivory Bangle Lady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etc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 after the Romans left Britain,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Angles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Jutes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Saxons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arrived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Danes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Vikings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invaded England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Anglo-Saxon England 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 like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before 1066 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GB" sz="12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76214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2A78DFD-BD71-4DD7-A774-496C608C434C}"/>
              </a:ext>
            </a:extLst>
          </p:cNvPr>
          <p:cNvSpPr txBox="1"/>
          <p:nvPr/>
        </p:nvSpPr>
        <p:spPr>
          <a:xfrm>
            <a:off x="1193745" y="482825"/>
            <a:ext cx="4292655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25" b="1" u="sng" dirty="0"/>
              <a:t>Revision Checklist – Year 7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65EDA8B9-6AAF-41E0-B503-940F99AA9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59" y="114488"/>
            <a:ext cx="889791" cy="362216"/>
          </a:xfrm>
          <a:prstGeom prst="rect">
            <a:avLst/>
          </a:prstGeom>
        </p:spPr>
      </p:pic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A797190F-E9C2-42C0-8D75-47BF84A5C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3350"/>
            <a:ext cx="1195741" cy="4645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C7F9EC2-97CC-4BED-9E99-ACEF92FCCBA6}"/>
              </a:ext>
            </a:extLst>
          </p:cNvPr>
          <p:cNvSpPr txBox="1"/>
          <p:nvPr/>
        </p:nvSpPr>
        <p:spPr>
          <a:xfrm>
            <a:off x="420622" y="901452"/>
            <a:ext cx="599440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100" i="1" dirty="0"/>
              <a:t>To be best prepared for your End of Year Exam, check your have revised and are confident recalling:</a:t>
            </a:r>
          </a:p>
        </p:txBody>
      </p:sp>
    </p:spTree>
    <p:extLst>
      <p:ext uri="{BB962C8B-B14F-4D97-AF65-F5344CB8AC3E}">
        <p14:creationId xmlns:p14="http://schemas.microsoft.com/office/powerpoint/2010/main" val="928958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35A3FE-7575-416A-84A1-037E0943D9A2}"/>
              </a:ext>
            </a:extLst>
          </p:cNvPr>
          <p:cNvGraphicFramePr>
            <a:graphicFrameLocks noGrp="1"/>
          </p:cNvGraphicFramePr>
          <p:nvPr/>
        </p:nvGraphicFramePr>
        <p:xfrm>
          <a:off x="420624" y="1111612"/>
          <a:ext cx="5994400" cy="579830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64260">
                  <a:extLst>
                    <a:ext uri="{9D8B030D-6E8A-4147-A177-3AD203B41FA5}">
                      <a16:colId xmlns:a16="http://schemas.microsoft.com/office/drawing/2014/main" val="3194961272"/>
                    </a:ext>
                  </a:extLst>
                </a:gridCol>
                <a:gridCol w="2731084">
                  <a:extLst>
                    <a:ext uri="{9D8B030D-6E8A-4147-A177-3AD203B41FA5}">
                      <a16:colId xmlns:a16="http://schemas.microsoft.com/office/drawing/2014/main" val="2478746948"/>
                    </a:ext>
                  </a:extLst>
                </a:gridCol>
                <a:gridCol w="2099056">
                  <a:extLst>
                    <a:ext uri="{9D8B030D-6E8A-4147-A177-3AD203B41FA5}">
                      <a16:colId xmlns:a16="http://schemas.microsoft.com/office/drawing/2014/main" val="1530152050"/>
                    </a:ext>
                  </a:extLst>
                </a:gridCol>
              </a:tblGrid>
              <a:tr h="359280">
                <a:tc gridSpan="3"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have we studied this year?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96375687"/>
                  </a:ext>
                </a:extLst>
              </a:tr>
              <a:tr h="359280"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Enquiry: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Big Questions:</a:t>
                      </a:r>
                      <a:endParaRPr lang="en-GB" b="1" dirty="0"/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 have revised and can recall:</a:t>
                      </a:r>
                      <a:endParaRPr lang="en-GB" b="1" dirty="0"/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111261"/>
                  </a:ext>
                </a:extLst>
              </a:tr>
              <a:tr h="12282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 To what extent do we agree with Simon Schama that the Normans brought a ‘truckload of trouble’ to England in 1066?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 Why was there a succession crisis in 1066?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 How useful is the Bayeux Tapestry as evidence of the Battle of Hastings?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 How did William secure his position as king?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 To what extent did the Norman conquest change England?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200" dirty="0">
                        <a:effectLst/>
                        <a:latin typeface="+mj-lt"/>
                      </a:endParaRP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en-GB" sz="1200" dirty="0">
                        <a:effectLst/>
                        <a:latin typeface="+mj-lt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why it was unclear who should be king after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Edward the Confessor 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died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three main contenders to the throne in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1066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happened at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Battle of Hastings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including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feigned retreat</a:t>
                      </a: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limitations of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Bayeux Tapestry 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evidence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William took control of England; </a:t>
                      </a:r>
                      <a:r>
                        <a:rPr lang="en-GB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Castles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Feudal System 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Domesday Book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about the ‘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harrying of the North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about changes the Normans made to England; </a:t>
                      </a:r>
                      <a:r>
                        <a:rPr lang="en-GB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introduction of the ‘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Forest Laws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762147"/>
                  </a:ext>
                </a:extLst>
              </a:tr>
            </a:tbl>
          </a:graphicData>
        </a:graphic>
      </p:graphicFrame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65EDA8B9-6AAF-41E0-B503-940F99AA9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59" y="114488"/>
            <a:ext cx="889791" cy="362216"/>
          </a:xfrm>
          <a:prstGeom prst="rect">
            <a:avLst/>
          </a:prstGeom>
        </p:spPr>
      </p:pic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A797190F-E9C2-42C0-8D75-47BF84A5C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3350"/>
            <a:ext cx="1195741" cy="4645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C7F9EC2-97CC-4BED-9E99-ACEF92FCCBA6}"/>
              </a:ext>
            </a:extLst>
          </p:cNvPr>
          <p:cNvSpPr txBox="1"/>
          <p:nvPr/>
        </p:nvSpPr>
        <p:spPr>
          <a:xfrm>
            <a:off x="431799" y="663353"/>
            <a:ext cx="599440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100" i="1" dirty="0"/>
              <a:t>To be best prepared for your End of Year Exam, check your have revised and are confident recalling:</a:t>
            </a:r>
          </a:p>
        </p:txBody>
      </p:sp>
    </p:spTree>
    <p:extLst>
      <p:ext uri="{BB962C8B-B14F-4D97-AF65-F5344CB8AC3E}">
        <p14:creationId xmlns:p14="http://schemas.microsoft.com/office/powerpoint/2010/main" val="2236932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35A3FE-7575-416A-84A1-037E0943D9A2}"/>
              </a:ext>
            </a:extLst>
          </p:cNvPr>
          <p:cNvGraphicFramePr>
            <a:graphicFrameLocks noGrp="1"/>
          </p:cNvGraphicFramePr>
          <p:nvPr/>
        </p:nvGraphicFramePr>
        <p:xfrm>
          <a:off x="431801" y="1248933"/>
          <a:ext cx="5994400" cy="677684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64260">
                  <a:extLst>
                    <a:ext uri="{9D8B030D-6E8A-4147-A177-3AD203B41FA5}">
                      <a16:colId xmlns:a16="http://schemas.microsoft.com/office/drawing/2014/main" val="3194961272"/>
                    </a:ext>
                  </a:extLst>
                </a:gridCol>
                <a:gridCol w="2756483">
                  <a:extLst>
                    <a:ext uri="{9D8B030D-6E8A-4147-A177-3AD203B41FA5}">
                      <a16:colId xmlns:a16="http://schemas.microsoft.com/office/drawing/2014/main" val="2478746948"/>
                    </a:ext>
                  </a:extLst>
                </a:gridCol>
                <a:gridCol w="2073657">
                  <a:extLst>
                    <a:ext uri="{9D8B030D-6E8A-4147-A177-3AD203B41FA5}">
                      <a16:colId xmlns:a16="http://schemas.microsoft.com/office/drawing/2014/main" val="1530152050"/>
                    </a:ext>
                  </a:extLst>
                </a:gridCol>
              </a:tblGrid>
              <a:tr h="359280">
                <a:tc gridSpan="3"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have we studied this year?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96375687"/>
                  </a:ext>
                </a:extLst>
              </a:tr>
              <a:tr h="359280"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Enquiry: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Big Questions:</a:t>
                      </a:r>
                      <a:endParaRPr lang="en-GB" b="1" dirty="0"/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 have revised and can recall:</a:t>
                      </a:r>
                      <a:endParaRPr lang="en-GB" b="1" dirty="0"/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111261"/>
                  </a:ext>
                </a:extLst>
              </a:tr>
              <a:tr h="12282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 Is John D Clare right to perpetuate the belief that Medieval Life was "nasty, brutal and short"?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 What was life like for Peasants in a Medieval Village?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 What were medieval villagers homes like?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 How important was the Church in Medieval times?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 What did ‘fun’ look like in the Middle Ages?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 How fair was justice in the Middle Ages?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 What was life like for women in medieval times?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 Who healed the sick in Medieval England?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200" dirty="0">
                        <a:effectLst/>
                        <a:latin typeface="+mj-lt"/>
                      </a:endParaRP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en-GB" sz="1200" dirty="0">
                        <a:effectLst/>
                        <a:latin typeface="+mj-lt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features of a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medieval village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GB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Manor House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Church, Open Field Farming 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etc.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a Medieval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Peasant’s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Hovel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was like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Medieval Peasants ate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 some Medieval Peasants were successful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people believed in this period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role of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Church</a:t>
                      </a: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Priest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Tithe </a:t>
                      </a: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 paid for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features of a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Holy Day</a:t>
                      </a: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GB" sz="1200" b="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Mob Football</a:t>
                      </a: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Bear Baiting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medieval medicine;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diagnosing disease, trepanning </a:t>
                      </a: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blood letting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expectations for rich and poor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women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we know about this period; </a:t>
                      </a:r>
                      <a:r>
                        <a:rPr lang="en-GB" sz="1200" b="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Luttrell Psalter etc.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762147"/>
                  </a:ext>
                </a:extLst>
              </a:tr>
            </a:tbl>
          </a:graphicData>
        </a:graphic>
      </p:graphicFrame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65EDA8B9-6AAF-41E0-B503-940F99AA9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59" y="114488"/>
            <a:ext cx="889791" cy="362216"/>
          </a:xfrm>
          <a:prstGeom prst="rect">
            <a:avLst/>
          </a:prstGeom>
        </p:spPr>
      </p:pic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A797190F-E9C2-42C0-8D75-47BF84A5C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3350"/>
            <a:ext cx="1195741" cy="4645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C7F9EC2-97CC-4BED-9E99-ACEF92FCCBA6}"/>
              </a:ext>
            </a:extLst>
          </p:cNvPr>
          <p:cNvSpPr txBox="1"/>
          <p:nvPr/>
        </p:nvSpPr>
        <p:spPr>
          <a:xfrm>
            <a:off x="431799" y="814674"/>
            <a:ext cx="599440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100" i="1" dirty="0"/>
              <a:t>To be best prepared for your End of Year Exam, check your have revised and are confident recalling:</a:t>
            </a:r>
          </a:p>
        </p:txBody>
      </p:sp>
    </p:spTree>
    <p:extLst>
      <p:ext uri="{BB962C8B-B14F-4D97-AF65-F5344CB8AC3E}">
        <p14:creationId xmlns:p14="http://schemas.microsoft.com/office/powerpoint/2010/main" val="4127288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35A3FE-7575-416A-84A1-037E0943D9A2}"/>
              </a:ext>
            </a:extLst>
          </p:cNvPr>
          <p:cNvGraphicFramePr>
            <a:graphicFrameLocks noGrp="1"/>
          </p:cNvGraphicFramePr>
          <p:nvPr/>
        </p:nvGraphicFramePr>
        <p:xfrm>
          <a:off x="431801" y="1248933"/>
          <a:ext cx="5994400" cy="364552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64260">
                  <a:extLst>
                    <a:ext uri="{9D8B030D-6E8A-4147-A177-3AD203B41FA5}">
                      <a16:colId xmlns:a16="http://schemas.microsoft.com/office/drawing/2014/main" val="3194961272"/>
                    </a:ext>
                  </a:extLst>
                </a:gridCol>
                <a:gridCol w="2756483">
                  <a:extLst>
                    <a:ext uri="{9D8B030D-6E8A-4147-A177-3AD203B41FA5}">
                      <a16:colId xmlns:a16="http://schemas.microsoft.com/office/drawing/2014/main" val="2478746948"/>
                    </a:ext>
                  </a:extLst>
                </a:gridCol>
                <a:gridCol w="2073657">
                  <a:extLst>
                    <a:ext uri="{9D8B030D-6E8A-4147-A177-3AD203B41FA5}">
                      <a16:colId xmlns:a16="http://schemas.microsoft.com/office/drawing/2014/main" val="1530152050"/>
                    </a:ext>
                  </a:extLst>
                </a:gridCol>
              </a:tblGrid>
              <a:tr h="359280">
                <a:tc gridSpan="3"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have we studied this year?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96375687"/>
                  </a:ext>
                </a:extLst>
              </a:tr>
              <a:tr h="359280"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Enquiry: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Big Questions:</a:t>
                      </a:r>
                      <a:endParaRPr lang="en-GB" b="1" dirty="0"/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5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 have revised and can recall:</a:t>
                      </a:r>
                      <a:endParaRPr lang="en-GB" b="1" dirty="0"/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111261"/>
                  </a:ext>
                </a:extLst>
              </a:tr>
              <a:tr h="12282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How absolute was English Medieval Monarchy?</a:t>
                      </a: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 Should Queen Matilda be better remembered?</a:t>
                      </a:r>
                    </a:p>
                    <a:p>
                      <a:pPr marL="228600" marR="0" lvl="0" indent="-22860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AutoNum type="arabicPeriod"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 Should Henry II be remembered as more than the king who killed Becket?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 Was Eleanor of Aquitaine the most powerful Medieval Queen?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GB" sz="1200" dirty="0">
                        <a:effectLst/>
                        <a:latin typeface="+mj-lt"/>
                      </a:endParaRP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en-GB" sz="1200" dirty="0">
                        <a:effectLst/>
                        <a:latin typeface="+mj-lt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happened on the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 Ship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why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Matilda </a:t>
                      </a: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not better remembered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Stephen </a:t>
                      </a: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Anarchy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Angevin Empire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Henry II </a:t>
                      </a: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his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law reforms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Henry II </a:t>
                      </a: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Thomas Becket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life of </a:t>
                      </a:r>
                      <a:r>
                        <a:rPr lang="en-GB" sz="12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Eleanor of Aquitaine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en-GB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63" marR="5556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762147"/>
                  </a:ext>
                </a:extLst>
              </a:tr>
            </a:tbl>
          </a:graphicData>
        </a:graphic>
      </p:graphicFrame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65EDA8B9-6AAF-41E0-B503-940F99AA9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59" y="114488"/>
            <a:ext cx="889791" cy="362216"/>
          </a:xfrm>
          <a:prstGeom prst="rect">
            <a:avLst/>
          </a:prstGeom>
        </p:spPr>
      </p:pic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A797190F-E9C2-42C0-8D75-47BF84A5C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3350"/>
            <a:ext cx="1195741" cy="4645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C7F9EC2-97CC-4BED-9E99-ACEF92FCCBA6}"/>
              </a:ext>
            </a:extLst>
          </p:cNvPr>
          <p:cNvSpPr txBox="1"/>
          <p:nvPr/>
        </p:nvSpPr>
        <p:spPr>
          <a:xfrm>
            <a:off x="431799" y="814674"/>
            <a:ext cx="599440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100" i="1" dirty="0"/>
              <a:t>To be best prepared for your End of Year Exam, check your have revised and are confident recalling:</a:t>
            </a:r>
          </a:p>
        </p:txBody>
      </p:sp>
    </p:spTree>
    <p:extLst>
      <p:ext uri="{BB962C8B-B14F-4D97-AF65-F5344CB8AC3E}">
        <p14:creationId xmlns:p14="http://schemas.microsoft.com/office/powerpoint/2010/main" val="19901540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CACE2-9BA2-FF1E-A70B-399534302BDB}"/>
              </a:ext>
            </a:extLst>
          </p:cNvPr>
          <p:cNvSpPr txBox="1"/>
          <p:nvPr/>
        </p:nvSpPr>
        <p:spPr>
          <a:xfrm>
            <a:off x="2218154" y="813507"/>
            <a:ext cx="242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Subject: History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C33F9-111D-7F6B-B208-CD21AE1D4B44}"/>
              </a:ext>
            </a:extLst>
          </p:cNvPr>
          <p:cNvSpPr txBox="1"/>
          <p:nvPr/>
        </p:nvSpPr>
        <p:spPr>
          <a:xfrm>
            <a:off x="2202297" y="161610"/>
            <a:ext cx="293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Revision List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C14C76-C53D-B09F-30C0-A129DCFB747A}"/>
              </a:ext>
            </a:extLst>
          </p:cNvPr>
          <p:cNvGraphicFramePr>
            <a:graphicFrameLocks noGrp="1"/>
          </p:cNvGraphicFramePr>
          <p:nvPr/>
        </p:nvGraphicFramePr>
        <p:xfrm>
          <a:off x="265174" y="1630798"/>
          <a:ext cx="6327650" cy="705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530">
                  <a:extLst>
                    <a:ext uri="{9D8B030D-6E8A-4147-A177-3AD203B41FA5}">
                      <a16:colId xmlns:a16="http://schemas.microsoft.com/office/drawing/2014/main" val="3994000706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3431343048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968813943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786771222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124099345"/>
                    </a:ext>
                  </a:extLst>
                </a:gridCol>
              </a:tblGrid>
              <a:tr h="50384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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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 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Revised?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74868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9438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3332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14982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696832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8121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6657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392168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6143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3878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405556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91172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8245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328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332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612720" y="449772"/>
            <a:ext cx="3572130" cy="40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11" u="sng" dirty="0"/>
              <a:t>How to Revise for </a:t>
            </a:r>
            <a:r>
              <a:rPr lang="en-GB" sz="2011" b="1" u="sng" dirty="0"/>
              <a:t>Geography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09" y="8336945"/>
            <a:ext cx="1590048" cy="644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948A5-B19A-7913-0282-F286632FD181}"/>
              </a:ext>
            </a:extLst>
          </p:cNvPr>
          <p:cNvSpPr txBox="1"/>
          <p:nvPr/>
        </p:nvSpPr>
        <p:spPr>
          <a:xfrm>
            <a:off x="390144" y="2609088"/>
            <a:ext cx="6291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5116C-D133-936E-0E53-176A1503F057}"/>
              </a:ext>
            </a:extLst>
          </p:cNvPr>
          <p:cNvSpPr txBox="1"/>
          <p:nvPr/>
        </p:nvSpPr>
        <p:spPr>
          <a:xfrm>
            <a:off x="417648" y="1038622"/>
            <a:ext cx="5733216" cy="71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11" i="1" dirty="0"/>
              <a:t>Use the video to make notes on how best to revise for this subject.</a:t>
            </a:r>
          </a:p>
        </p:txBody>
      </p:sp>
    </p:spTree>
    <p:extLst>
      <p:ext uri="{BB962C8B-B14F-4D97-AF65-F5344CB8AC3E}">
        <p14:creationId xmlns:p14="http://schemas.microsoft.com/office/powerpoint/2010/main" val="31206946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1B87F8B-5810-21C2-4A4C-F1DDEF39E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064" y="212595"/>
            <a:ext cx="6091706" cy="860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086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33657F-525C-6673-B56A-993622DD6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9243"/>
            <a:ext cx="6476063" cy="237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8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346340" y="698503"/>
            <a:ext cx="3807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/>
              <a:t>Revision Timetable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8621744"/>
            <a:ext cx="911275" cy="3692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27EF1D-FD26-7971-E8D8-2FE52AC3AB59}"/>
              </a:ext>
            </a:extLst>
          </p:cNvPr>
          <p:cNvSpPr txBox="1"/>
          <p:nvPr/>
        </p:nvSpPr>
        <p:spPr>
          <a:xfrm>
            <a:off x="515108" y="1400296"/>
            <a:ext cx="5199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/>
              <a:t>Add all of your subjects into the revision timetable below to support with your revision over the next few weeks.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A97B48-5576-271B-7431-952FB09030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73875"/>
            <a:ext cx="6858000" cy="233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5528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CACE2-9BA2-FF1E-A70B-399534302BDB}"/>
              </a:ext>
            </a:extLst>
          </p:cNvPr>
          <p:cNvSpPr txBox="1"/>
          <p:nvPr/>
        </p:nvSpPr>
        <p:spPr>
          <a:xfrm>
            <a:off x="2075292" y="604202"/>
            <a:ext cx="2707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Subject: Geography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C33F9-111D-7F6B-B208-CD21AE1D4B44}"/>
              </a:ext>
            </a:extLst>
          </p:cNvPr>
          <p:cNvSpPr txBox="1"/>
          <p:nvPr/>
        </p:nvSpPr>
        <p:spPr>
          <a:xfrm>
            <a:off x="2202297" y="161610"/>
            <a:ext cx="293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Revision List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C14C76-C53D-B09F-30C0-A129DCFB747A}"/>
              </a:ext>
            </a:extLst>
          </p:cNvPr>
          <p:cNvGraphicFramePr>
            <a:graphicFrameLocks noGrp="1"/>
          </p:cNvGraphicFramePr>
          <p:nvPr/>
        </p:nvGraphicFramePr>
        <p:xfrm>
          <a:off x="265174" y="1630798"/>
          <a:ext cx="6327650" cy="705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530">
                  <a:extLst>
                    <a:ext uri="{9D8B030D-6E8A-4147-A177-3AD203B41FA5}">
                      <a16:colId xmlns:a16="http://schemas.microsoft.com/office/drawing/2014/main" val="3994000706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3431343048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968813943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786771222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124099345"/>
                    </a:ext>
                  </a:extLst>
                </a:gridCol>
              </a:tblGrid>
              <a:tr h="50384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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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 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Revised?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74868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9438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3332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14982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696832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8121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6657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392168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6143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3878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405556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91172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8245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32873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64A5875-3791-36E4-885F-602D576E359B}"/>
              </a:ext>
            </a:extLst>
          </p:cNvPr>
          <p:cNvSpPr txBox="1"/>
          <p:nvPr/>
        </p:nvSpPr>
        <p:spPr>
          <a:xfrm>
            <a:off x="1328928" y="1065867"/>
            <a:ext cx="5398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Add the topics from the checklist provided</a:t>
            </a:r>
          </a:p>
        </p:txBody>
      </p:sp>
    </p:spTree>
    <p:extLst>
      <p:ext uri="{BB962C8B-B14F-4D97-AF65-F5344CB8AC3E}">
        <p14:creationId xmlns:p14="http://schemas.microsoft.com/office/powerpoint/2010/main" val="5309807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612720" y="449772"/>
            <a:ext cx="4300656" cy="40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11" u="sng" dirty="0"/>
              <a:t>How to Revise for </a:t>
            </a:r>
            <a:r>
              <a:rPr lang="en-GB" sz="2011" b="1" u="sng" dirty="0"/>
              <a:t>Design Technology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09" y="8336945"/>
            <a:ext cx="1590048" cy="644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948A5-B19A-7913-0282-F286632FD181}"/>
              </a:ext>
            </a:extLst>
          </p:cNvPr>
          <p:cNvSpPr txBox="1"/>
          <p:nvPr/>
        </p:nvSpPr>
        <p:spPr>
          <a:xfrm>
            <a:off x="390144" y="2609088"/>
            <a:ext cx="6291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5116C-D133-936E-0E53-176A1503F057}"/>
              </a:ext>
            </a:extLst>
          </p:cNvPr>
          <p:cNvSpPr txBox="1"/>
          <p:nvPr/>
        </p:nvSpPr>
        <p:spPr>
          <a:xfrm>
            <a:off x="417648" y="1038622"/>
            <a:ext cx="5733216" cy="71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11" i="1" dirty="0"/>
              <a:t>Use the video to make notes on how best to revise for this subject.</a:t>
            </a:r>
          </a:p>
        </p:txBody>
      </p:sp>
    </p:spTree>
    <p:extLst>
      <p:ext uri="{BB962C8B-B14F-4D97-AF65-F5344CB8AC3E}">
        <p14:creationId xmlns:p14="http://schemas.microsoft.com/office/powerpoint/2010/main" val="2776305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5B2863-A72B-79E8-4A1B-1F0B627581EF}"/>
              </a:ext>
            </a:extLst>
          </p:cNvPr>
          <p:cNvSpPr txBox="1"/>
          <p:nvPr/>
        </p:nvSpPr>
        <p:spPr>
          <a:xfrm>
            <a:off x="1601033" y="880464"/>
            <a:ext cx="4953000" cy="62572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 Design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Timbers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drawing techniques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H&amp;S in the work shop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FM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Textiles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Fibres and fabrics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FM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Parts of the machine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Designers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Healthy eating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H&amp;S in the kitchen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eat well plate – carbohydrates, proteins, fruit and veg, fats and spreads, dairy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80F41A-0C47-3F1F-419D-CDC88C9759A6}"/>
              </a:ext>
            </a:extLst>
          </p:cNvPr>
          <p:cNvSpPr txBox="1"/>
          <p:nvPr/>
        </p:nvSpPr>
        <p:spPr>
          <a:xfrm>
            <a:off x="0" y="1193800"/>
            <a:ext cx="1353576" cy="9835304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GB" sz="3200" b="1" dirty="0"/>
              <a:t>Design Technology</a:t>
            </a:r>
          </a:p>
        </p:txBody>
      </p:sp>
    </p:spTree>
    <p:extLst>
      <p:ext uri="{BB962C8B-B14F-4D97-AF65-F5344CB8AC3E}">
        <p14:creationId xmlns:p14="http://schemas.microsoft.com/office/powerpoint/2010/main" val="17521372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CACE2-9BA2-FF1E-A70B-399534302BDB}"/>
              </a:ext>
            </a:extLst>
          </p:cNvPr>
          <p:cNvSpPr txBox="1"/>
          <p:nvPr/>
        </p:nvSpPr>
        <p:spPr>
          <a:xfrm>
            <a:off x="1840202" y="816813"/>
            <a:ext cx="3755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Subject: Design Technology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C33F9-111D-7F6B-B208-CD21AE1D4B44}"/>
              </a:ext>
            </a:extLst>
          </p:cNvPr>
          <p:cNvSpPr txBox="1"/>
          <p:nvPr/>
        </p:nvSpPr>
        <p:spPr>
          <a:xfrm>
            <a:off x="2202297" y="161610"/>
            <a:ext cx="293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Revision List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C14C76-C53D-B09F-30C0-A129DCFB747A}"/>
              </a:ext>
            </a:extLst>
          </p:cNvPr>
          <p:cNvGraphicFramePr>
            <a:graphicFrameLocks noGrp="1"/>
          </p:cNvGraphicFramePr>
          <p:nvPr/>
        </p:nvGraphicFramePr>
        <p:xfrm>
          <a:off x="265174" y="1630798"/>
          <a:ext cx="6327650" cy="705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530">
                  <a:extLst>
                    <a:ext uri="{9D8B030D-6E8A-4147-A177-3AD203B41FA5}">
                      <a16:colId xmlns:a16="http://schemas.microsoft.com/office/drawing/2014/main" val="3994000706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3431343048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968813943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786771222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124099345"/>
                    </a:ext>
                  </a:extLst>
                </a:gridCol>
              </a:tblGrid>
              <a:tr h="50384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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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 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Revised?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74868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9438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3332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14982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696832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8121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6657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392168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6143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3878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405556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91172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8245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328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6930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612720" y="449772"/>
            <a:ext cx="4300656" cy="40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11" u="sng" dirty="0"/>
              <a:t>How to Revise for </a:t>
            </a:r>
            <a:r>
              <a:rPr lang="en-GB" sz="2011" b="1" u="sng" dirty="0"/>
              <a:t>Computer Science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09" y="8336945"/>
            <a:ext cx="1590048" cy="644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948A5-B19A-7913-0282-F286632FD181}"/>
              </a:ext>
            </a:extLst>
          </p:cNvPr>
          <p:cNvSpPr txBox="1"/>
          <p:nvPr/>
        </p:nvSpPr>
        <p:spPr>
          <a:xfrm>
            <a:off x="390144" y="2609088"/>
            <a:ext cx="6291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5116C-D133-936E-0E53-176A1503F057}"/>
              </a:ext>
            </a:extLst>
          </p:cNvPr>
          <p:cNvSpPr txBox="1"/>
          <p:nvPr/>
        </p:nvSpPr>
        <p:spPr>
          <a:xfrm>
            <a:off x="417648" y="1038622"/>
            <a:ext cx="5733216" cy="71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11" i="1" dirty="0"/>
              <a:t>Use the video to make notes on how best to revise for this subject.</a:t>
            </a:r>
          </a:p>
        </p:txBody>
      </p:sp>
    </p:spTree>
    <p:extLst>
      <p:ext uri="{BB962C8B-B14F-4D97-AF65-F5344CB8AC3E}">
        <p14:creationId xmlns:p14="http://schemas.microsoft.com/office/powerpoint/2010/main" val="6602496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5B2863-A72B-79E8-4A1B-1F0B627581EF}"/>
              </a:ext>
            </a:extLst>
          </p:cNvPr>
          <p:cNvSpPr txBox="1"/>
          <p:nvPr/>
        </p:nvSpPr>
        <p:spPr>
          <a:xfrm>
            <a:off x="1117600" y="71568"/>
            <a:ext cx="5524500" cy="89696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Computer systems: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two types of computer? ​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two elements make up a computer system? ​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two types of software?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the CPU (Central Processing Unit) process instructions? ​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two main tiers of storage?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Programming: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we use IF statements?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a variable and how do we use it in programming?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may be asked to create programs on make code or rapid router using: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Sequence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Selection - IF / ELIF / ELSE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Iteration – FOR / WHILE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Algorithms: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three basic programming constructs?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two loops in programming?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use selection in programming?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a flow diagram?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show sequence, iteration and selection in flow diagrams?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translate flow diagrams to block code?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translate block code to flow diagrams?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representation: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Binary and decimal numbers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computers use binary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Binary to decimal conversion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Decimal to binary conversion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Binary addition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4572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 representation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9144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bit depth is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13716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impact of increasing or decreasing bit depth on the number of characters that can be represented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9144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Character sets and how the computer uses them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  <a:tabLst>
                <a:tab pos="914400" algn="l"/>
              </a:tabLst>
            </a:pPr>
            <a:r>
              <a:rPr lang="en-GB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ASCII character set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80F41A-0C47-3F1F-419D-CDC88C9759A6}"/>
              </a:ext>
            </a:extLst>
          </p:cNvPr>
          <p:cNvSpPr txBox="1"/>
          <p:nvPr/>
        </p:nvSpPr>
        <p:spPr>
          <a:xfrm>
            <a:off x="215900" y="293980"/>
            <a:ext cx="696024" cy="9835304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GB" sz="2800" b="1" dirty="0"/>
              <a:t>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3243643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CACE2-9BA2-FF1E-A70B-399534302BDB}"/>
              </a:ext>
            </a:extLst>
          </p:cNvPr>
          <p:cNvSpPr txBox="1"/>
          <p:nvPr/>
        </p:nvSpPr>
        <p:spPr>
          <a:xfrm>
            <a:off x="1840202" y="816813"/>
            <a:ext cx="3755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Subject: Computer Science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C33F9-111D-7F6B-B208-CD21AE1D4B44}"/>
              </a:ext>
            </a:extLst>
          </p:cNvPr>
          <p:cNvSpPr txBox="1"/>
          <p:nvPr/>
        </p:nvSpPr>
        <p:spPr>
          <a:xfrm>
            <a:off x="2202297" y="161610"/>
            <a:ext cx="293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Revision List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C14C76-C53D-B09F-30C0-A129DCFB747A}"/>
              </a:ext>
            </a:extLst>
          </p:cNvPr>
          <p:cNvGraphicFramePr>
            <a:graphicFrameLocks noGrp="1"/>
          </p:cNvGraphicFramePr>
          <p:nvPr/>
        </p:nvGraphicFramePr>
        <p:xfrm>
          <a:off x="265174" y="1630798"/>
          <a:ext cx="6327650" cy="705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530">
                  <a:extLst>
                    <a:ext uri="{9D8B030D-6E8A-4147-A177-3AD203B41FA5}">
                      <a16:colId xmlns:a16="http://schemas.microsoft.com/office/drawing/2014/main" val="3994000706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3431343048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968813943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786771222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124099345"/>
                    </a:ext>
                  </a:extLst>
                </a:gridCol>
              </a:tblGrid>
              <a:tr h="50384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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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 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Revised?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74868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9438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3332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14982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696832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8121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6657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392168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6143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3878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405556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91172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8245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328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7629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612720" y="449772"/>
            <a:ext cx="4300656" cy="40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11" u="sng" dirty="0"/>
              <a:t>How to Revise for </a:t>
            </a:r>
            <a:r>
              <a:rPr lang="en-GB" sz="2011" b="1" u="sng" dirty="0"/>
              <a:t>Drama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09" y="8336945"/>
            <a:ext cx="1590048" cy="644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948A5-B19A-7913-0282-F286632FD181}"/>
              </a:ext>
            </a:extLst>
          </p:cNvPr>
          <p:cNvSpPr txBox="1"/>
          <p:nvPr/>
        </p:nvSpPr>
        <p:spPr>
          <a:xfrm>
            <a:off x="390144" y="2609088"/>
            <a:ext cx="6291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5116C-D133-936E-0E53-176A1503F057}"/>
              </a:ext>
            </a:extLst>
          </p:cNvPr>
          <p:cNvSpPr txBox="1"/>
          <p:nvPr/>
        </p:nvSpPr>
        <p:spPr>
          <a:xfrm>
            <a:off x="417648" y="1038622"/>
            <a:ext cx="5733216" cy="71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11" i="1" dirty="0"/>
              <a:t>Use the video to make notes on how best to revise for this subject.</a:t>
            </a:r>
          </a:p>
        </p:txBody>
      </p:sp>
    </p:spTree>
    <p:extLst>
      <p:ext uri="{BB962C8B-B14F-4D97-AF65-F5344CB8AC3E}">
        <p14:creationId xmlns:p14="http://schemas.microsoft.com/office/powerpoint/2010/main" val="35611772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CDECE7-9AC2-2BC1-4B3A-1B3233C1D6BA}"/>
              </a:ext>
            </a:extLst>
          </p:cNvPr>
          <p:cNvSpPr txBox="1"/>
          <p:nvPr/>
        </p:nvSpPr>
        <p:spPr>
          <a:xfrm>
            <a:off x="1123950" y="1943100"/>
            <a:ext cx="4610100" cy="46269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Drama Basics:</a:t>
            </a:r>
            <a:b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Rules of the theatre</a:t>
            </a:r>
            <a:b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Non-naturalistic techniques </a:t>
            </a:r>
            <a:b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Vocal and Physical skills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7 Topics: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Theatre through the Ages </a:t>
            </a:r>
            <a:b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Devising </a:t>
            </a:r>
            <a:b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Introduction to scripts (The Wardrobe)</a:t>
            </a:r>
            <a:b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Live Theatre Review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1212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CACE2-9BA2-FF1E-A70B-399534302BDB}"/>
              </a:ext>
            </a:extLst>
          </p:cNvPr>
          <p:cNvSpPr txBox="1"/>
          <p:nvPr/>
        </p:nvSpPr>
        <p:spPr>
          <a:xfrm>
            <a:off x="2324217" y="759651"/>
            <a:ext cx="3755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Subject: Drama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C33F9-111D-7F6B-B208-CD21AE1D4B44}"/>
              </a:ext>
            </a:extLst>
          </p:cNvPr>
          <p:cNvSpPr txBox="1"/>
          <p:nvPr/>
        </p:nvSpPr>
        <p:spPr>
          <a:xfrm>
            <a:off x="2202297" y="161610"/>
            <a:ext cx="293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Revision List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C14C76-C53D-B09F-30C0-A129DCFB747A}"/>
              </a:ext>
            </a:extLst>
          </p:cNvPr>
          <p:cNvGraphicFramePr>
            <a:graphicFrameLocks noGrp="1"/>
          </p:cNvGraphicFramePr>
          <p:nvPr/>
        </p:nvGraphicFramePr>
        <p:xfrm>
          <a:off x="265174" y="1630798"/>
          <a:ext cx="6327650" cy="705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530">
                  <a:extLst>
                    <a:ext uri="{9D8B030D-6E8A-4147-A177-3AD203B41FA5}">
                      <a16:colId xmlns:a16="http://schemas.microsoft.com/office/drawing/2014/main" val="3994000706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3431343048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968813943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786771222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124099345"/>
                    </a:ext>
                  </a:extLst>
                </a:gridCol>
              </a:tblGrid>
              <a:tr h="50384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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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 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Revised?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74868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9438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3332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14982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696832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8121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6657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392168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6143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3878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405556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91172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8245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328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086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1120380" y="331049"/>
            <a:ext cx="54754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/>
              <a:t>Looking after yourself during Exam Week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881" y="9026548"/>
            <a:ext cx="2170120" cy="8794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55B3E35-1FB4-8C0D-176E-DC13366F50AF}"/>
              </a:ext>
            </a:extLst>
          </p:cNvPr>
          <p:cNvSpPr txBox="1"/>
          <p:nvPr/>
        </p:nvSpPr>
        <p:spPr>
          <a:xfrm>
            <a:off x="307206" y="786974"/>
            <a:ext cx="6243588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End of year exams can be stressful, but don’t worry, it is normal to feel some nerves when you have exams approaching. </a:t>
            </a:r>
          </a:p>
          <a:p>
            <a:endParaRPr lang="en-GB" i="1" dirty="0"/>
          </a:p>
          <a:p>
            <a:r>
              <a:rPr lang="en-GB" dirty="0"/>
              <a:t>There are lots of different ways to prevent stress: 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GB" u="sng" dirty="0"/>
              <a:t>Exercise </a:t>
            </a:r>
          </a:p>
          <a:p>
            <a:r>
              <a:rPr lang="en-GB" i="1" dirty="0"/>
              <a:t>Exercise reduces stress and produces endorphins (chemicals in your brain that make you feel good!). </a:t>
            </a:r>
          </a:p>
          <a:p>
            <a:endParaRPr lang="en-GB" i="1" dirty="0"/>
          </a:p>
          <a:p>
            <a:r>
              <a:rPr lang="en-GB" b="1" dirty="0"/>
              <a:t>Action: Go outside for a walk or do an indoor workout </a:t>
            </a:r>
          </a:p>
          <a:p>
            <a:endParaRPr lang="en-GB" dirty="0"/>
          </a:p>
          <a:p>
            <a:r>
              <a:rPr lang="en-GB" dirty="0"/>
              <a:t>2. </a:t>
            </a:r>
            <a:r>
              <a:rPr lang="en-GB" u="sng" dirty="0"/>
              <a:t>Sleep </a:t>
            </a:r>
          </a:p>
          <a:p>
            <a:r>
              <a:rPr lang="en-GB" i="1" dirty="0"/>
              <a:t>It is important that you get a good night sleep to help your brain to work! </a:t>
            </a:r>
          </a:p>
          <a:p>
            <a:endParaRPr lang="en-GB" i="1" dirty="0"/>
          </a:p>
          <a:p>
            <a:r>
              <a:rPr lang="en-GB" b="1" dirty="0"/>
              <a:t>Action: Get at least 8 hours of sleep a night. </a:t>
            </a:r>
          </a:p>
          <a:p>
            <a:endParaRPr lang="en-GB" b="1" dirty="0"/>
          </a:p>
          <a:p>
            <a:r>
              <a:rPr lang="en-GB" dirty="0"/>
              <a:t>3. </a:t>
            </a:r>
            <a:r>
              <a:rPr lang="en-GB" u="sng" dirty="0"/>
              <a:t>Mindfulness </a:t>
            </a:r>
          </a:p>
          <a:p>
            <a:r>
              <a:rPr lang="en-GB" i="1" dirty="0"/>
              <a:t>Sometimes we need a break from revising and doing some mindfulness activities can help declutter our brains. </a:t>
            </a:r>
          </a:p>
          <a:p>
            <a:endParaRPr lang="en-GB" i="1" dirty="0"/>
          </a:p>
          <a:p>
            <a:r>
              <a:rPr lang="en-GB" b="1" dirty="0"/>
              <a:t>Action: Complete some pages in your mindfulness booklets.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4. </a:t>
            </a:r>
            <a:r>
              <a:rPr lang="en-GB" u="sng" dirty="0"/>
              <a:t>Talk to someone </a:t>
            </a:r>
          </a:p>
          <a:p>
            <a:r>
              <a:rPr lang="en-GB" i="1" dirty="0"/>
              <a:t>If you feel too stressed, remember, you are not alone so talk to someone. </a:t>
            </a:r>
          </a:p>
          <a:p>
            <a:endParaRPr lang="en-GB" i="1" dirty="0"/>
          </a:p>
          <a:p>
            <a:r>
              <a:rPr lang="en-GB" b="1" dirty="0"/>
              <a:t>Action: Speak to your friends, families or member of staff if you are feeling really stressed. </a:t>
            </a:r>
          </a:p>
          <a:p>
            <a:pPr marL="156718" indent="-156718">
              <a:buAutoNum type="arabicPeriod"/>
            </a:pPr>
            <a:endParaRPr lang="en-GB" dirty="0"/>
          </a:p>
          <a:p>
            <a:pPr marL="156718" indent="-156718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551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612720" y="449772"/>
            <a:ext cx="4300656" cy="40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11" u="sng" dirty="0"/>
              <a:t>How to Revise for </a:t>
            </a:r>
            <a:r>
              <a:rPr lang="en-GB" sz="2011" b="1" u="sng" dirty="0"/>
              <a:t>Music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09" y="8336945"/>
            <a:ext cx="1590048" cy="644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948A5-B19A-7913-0282-F286632FD181}"/>
              </a:ext>
            </a:extLst>
          </p:cNvPr>
          <p:cNvSpPr txBox="1"/>
          <p:nvPr/>
        </p:nvSpPr>
        <p:spPr>
          <a:xfrm>
            <a:off x="390144" y="2609088"/>
            <a:ext cx="6291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5116C-D133-936E-0E53-176A1503F057}"/>
              </a:ext>
            </a:extLst>
          </p:cNvPr>
          <p:cNvSpPr txBox="1"/>
          <p:nvPr/>
        </p:nvSpPr>
        <p:spPr>
          <a:xfrm>
            <a:off x="417648" y="1038622"/>
            <a:ext cx="5733216" cy="71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11" i="1" dirty="0"/>
              <a:t>Use the video to make notes on how best to revise for this subject.</a:t>
            </a:r>
          </a:p>
        </p:txBody>
      </p:sp>
    </p:spTree>
    <p:extLst>
      <p:ext uri="{BB962C8B-B14F-4D97-AF65-F5344CB8AC3E}">
        <p14:creationId xmlns:p14="http://schemas.microsoft.com/office/powerpoint/2010/main" val="8243701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CACE2-9BA2-FF1E-A70B-399534302BDB}"/>
              </a:ext>
            </a:extLst>
          </p:cNvPr>
          <p:cNvSpPr txBox="1"/>
          <p:nvPr/>
        </p:nvSpPr>
        <p:spPr>
          <a:xfrm>
            <a:off x="1840202" y="816813"/>
            <a:ext cx="3755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Subject: Music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C33F9-111D-7F6B-B208-CD21AE1D4B44}"/>
              </a:ext>
            </a:extLst>
          </p:cNvPr>
          <p:cNvSpPr txBox="1"/>
          <p:nvPr/>
        </p:nvSpPr>
        <p:spPr>
          <a:xfrm>
            <a:off x="2202297" y="161610"/>
            <a:ext cx="293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Revision List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C14C76-C53D-B09F-30C0-A129DCFB7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374822"/>
              </p:ext>
            </p:extLst>
          </p:nvPr>
        </p:nvGraphicFramePr>
        <p:xfrm>
          <a:off x="265175" y="2690504"/>
          <a:ext cx="6327650" cy="705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530">
                  <a:extLst>
                    <a:ext uri="{9D8B030D-6E8A-4147-A177-3AD203B41FA5}">
                      <a16:colId xmlns:a16="http://schemas.microsoft.com/office/drawing/2014/main" val="3994000706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3431343048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968813943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786771222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124099345"/>
                    </a:ext>
                  </a:extLst>
                </a:gridCol>
              </a:tblGrid>
              <a:tr h="50384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Topic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</a:t>
                      </a:r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</a:t>
                      </a:r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 </a:t>
                      </a:r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Revised?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74868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9438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3332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14982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96832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8121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6657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392168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6143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3878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405556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91172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245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32873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1D42494-0364-7E8E-CB95-B273D278F3B2}"/>
              </a:ext>
            </a:extLst>
          </p:cNvPr>
          <p:cNvSpPr txBox="1"/>
          <p:nvPr/>
        </p:nvSpPr>
        <p:spPr>
          <a:xfrm>
            <a:off x="3753299" y="816813"/>
            <a:ext cx="3022600" cy="18204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1a – Samba Instruments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1b – Beat &amp; Rhythm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2 – Xylophone Skills: African Melodies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3 – Keyboard Skills: Ode to Joy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9187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530EC8-6F1D-9F61-5F1D-17A007CA7AE0}"/>
              </a:ext>
            </a:extLst>
          </p:cNvPr>
          <p:cNvSpPr txBox="1"/>
          <p:nvPr/>
        </p:nvSpPr>
        <p:spPr>
          <a:xfrm>
            <a:off x="1676400" y="2616200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/>
              <a:t>Revision Space 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CCE53314-B2DD-2226-E78B-2D251DBA2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311" y="4406902"/>
            <a:ext cx="1818153" cy="73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1590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D9D9D2-09B5-2CB4-E680-E497F4A2B2E8}"/>
              </a:ext>
            </a:extLst>
          </p:cNvPr>
          <p:cNvSpPr txBox="1"/>
          <p:nvPr/>
        </p:nvSpPr>
        <p:spPr>
          <a:xfrm>
            <a:off x="152400" y="152401"/>
            <a:ext cx="287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Mind map Example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C5D4E4C-9C0E-99D7-B374-2D60A16D2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74768"/>
            <a:ext cx="6858000" cy="261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843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D9D9D2-09B5-2CB4-E680-E497F4A2B2E8}"/>
              </a:ext>
            </a:extLst>
          </p:cNvPr>
          <p:cNvSpPr txBox="1"/>
          <p:nvPr/>
        </p:nvSpPr>
        <p:spPr>
          <a:xfrm>
            <a:off x="152400" y="152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Subject: </a:t>
            </a:r>
          </a:p>
          <a:p>
            <a:r>
              <a:rPr lang="en-GB" u="sng" dirty="0"/>
              <a:t>Topic: </a:t>
            </a:r>
          </a:p>
        </p:txBody>
      </p:sp>
    </p:spTree>
    <p:extLst>
      <p:ext uri="{BB962C8B-B14F-4D97-AF65-F5344CB8AC3E}">
        <p14:creationId xmlns:p14="http://schemas.microsoft.com/office/powerpoint/2010/main" val="42501196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D9D9D2-09B5-2CB4-E680-E497F4A2B2E8}"/>
              </a:ext>
            </a:extLst>
          </p:cNvPr>
          <p:cNvSpPr txBox="1"/>
          <p:nvPr/>
        </p:nvSpPr>
        <p:spPr>
          <a:xfrm>
            <a:off x="152400" y="152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Subject: </a:t>
            </a:r>
          </a:p>
          <a:p>
            <a:r>
              <a:rPr lang="en-GB" u="sng" dirty="0"/>
              <a:t>Topic: </a:t>
            </a:r>
          </a:p>
        </p:txBody>
      </p:sp>
    </p:spTree>
    <p:extLst>
      <p:ext uri="{BB962C8B-B14F-4D97-AF65-F5344CB8AC3E}">
        <p14:creationId xmlns:p14="http://schemas.microsoft.com/office/powerpoint/2010/main" val="18587272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D9D9D2-09B5-2CB4-E680-E497F4A2B2E8}"/>
              </a:ext>
            </a:extLst>
          </p:cNvPr>
          <p:cNvSpPr txBox="1"/>
          <p:nvPr/>
        </p:nvSpPr>
        <p:spPr>
          <a:xfrm>
            <a:off x="152400" y="152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Subject: </a:t>
            </a:r>
          </a:p>
          <a:p>
            <a:r>
              <a:rPr lang="en-GB" u="sng" dirty="0"/>
              <a:t>Topic: </a:t>
            </a:r>
          </a:p>
        </p:txBody>
      </p:sp>
    </p:spTree>
    <p:extLst>
      <p:ext uri="{BB962C8B-B14F-4D97-AF65-F5344CB8AC3E}">
        <p14:creationId xmlns:p14="http://schemas.microsoft.com/office/powerpoint/2010/main" val="41657976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D9D9D2-09B5-2CB4-E680-E497F4A2B2E8}"/>
              </a:ext>
            </a:extLst>
          </p:cNvPr>
          <p:cNvSpPr txBox="1"/>
          <p:nvPr/>
        </p:nvSpPr>
        <p:spPr>
          <a:xfrm>
            <a:off x="152400" y="152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Subject: </a:t>
            </a:r>
          </a:p>
          <a:p>
            <a:r>
              <a:rPr lang="en-GB" u="sng" dirty="0"/>
              <a:t>Topic: </a:t>
            </a:r>
          </a:p>
        </p:txBody>
      </p:sp>
    </p:spTree>
    <p:extLst>
      <p:ext uri="{BB962C8B-B14F-4D97-AF65-F5344CB8AC3E}">
        <p14:creationId xmlns:p14="http://schemas.microsoft.com/office/powerpoint/2010/main" val="26377109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D9D9D2-09B5-2CB4-E680-E497F4A2B2E8}"/>
              </a:ext>
            </a:extLst>
          </p:cNvPr>
          <p:cNvSpPr txBox="1"/>
          <p:nvPr/>
        </p:nvSpPr>
        <p:spPr>
          <a:xfrm>
            <a:off x="152400" y="152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Subject: </a:t>
            </a:r>
          </a:p>
          <a:p>
            <a:r>
              <a:rPr lang="en-GB" u="sng" dirty="0"/>
              <a:t>Topic: </a:t>
            </a:r>
          </a:p>
        </p:txBody>
      </p:sp>
    </p:spTree>
    <p:extLst>
      <p:ext uri="{BB962C8B-B14F-4D97-AF65-F5344CB8AC3E}">
        <p14:creationId xmlns:p14="http://schemas.microsoft.com/office/powerpoint/2010/main" val="368364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417648" y="406908"/>
            <a:ext cx="3572130" cy="40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11" u="sng" dirty="0"/>
              <a:t>How to Revise for </a:t>
            </a:r>
            <a:r>
              <a:rPr lang="en-GB" sz="2011" b="1" u="sng" dirty="0"/>
              <a:t>English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09" y="8336945"/>
            <a:ext cx="1590048" cy="644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948A5-B19A-7913-0282-F286632FD181}"/>
              </a:ext>
            </a:extLst>
          </p:cNvPr>
          <p:cNvSpPr txBox="1"/>
          <p:nvPr/>
        </p:nvSpPr>
        <p:spPr>
          <a:xfrm>
            <a:off x="283464" y="2117077"/>
            <a:ext cx="6291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EEB1E5-2877-D11D-98AD-5FBFA69A6E0B}"/>
              </a:ext>
            </a:extLst>
          </p:cNvPr>
          <p:cNvSpPr txBox="1"/>
          <p:nvPr/>
        </p:nvSpPr>
        <p:spPr>
          <a:xfrm>
            <a:off x="417648" y="1038622"/>
            <a:ext cx="5733216" cy="71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11" i="1" dirty="0"/>
              <a:t>Use the video to make notes on how best to revise for this subject.</a:t>
            </a:r>
          </a:p>
        </p:txBody>
      </p:sp>
    </p:spTree>
    <p:extLst>
      <p:ext uri="{BB962C8B-B14F-4D97-AF65-F5344CB8AC3E}">
        <p14:creationId xmlns:p14="http://schemas.microsoft.com/office/powerpoint/2010/main" val="267632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1B4F55-0E71-0418-9B7B-7BA45ED457A7}"/>
              </a:ext>
            </a:extLst>
          </p:cNvPr>
          <p:cNvSpPr txBox="1"/>
          <p:nvPr/>
        </p:nvSpPr>
        <p:spPr>
          <a:xfrm>
            <a:off x="889042" y="951736"/>
            <a:ext cx="5676900" cy="61555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 will need to know: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conventions of the different forms and genres we’ve studied this year (letters, tragedies, comedies, novels etc)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Key contextual information about the texts we’ve studied this year (What the Victorian era was like for example)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key vocabulary you’ve learned in Reading for Pleasure and Literature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key skills we’ve focused on in Language (for example, what makes a complete sentence, informal and formal writing, the past simple, how letters are laid out, what tone is etc.)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 will need to know how to: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Explode a quotation (analyse the language that a writer has used and why they have used it)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Write an analytical paragraph (how it is ordered; how you write a topic sentence)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Write a formal letter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91AB77-A66B-AF42-92BD-172517C1700F}"/>
              </a:ext>
            </a:extLst>
          </p:cNvPr>
          <p:cNvSpPr txBox="1"/>
          <p:nvPr/>
        </p:nvSpPr>
        <p:spPr>
          <a:xfrm>
            <a:off x="0" y="2108200"/>
            <a:ext cx="769121" cy="46736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GB" sz="3200" b="1" dirty="0"/>
              <a:t>English </a:t>
            </a:r>
          </a:p>
        </p:txBody>
      </p:sp>
    </p:spTree>
    <p:extLst>
      <p:ext uri="{BB962C8B-B14F-4D97-AF65-F5344CB8AC3E}">
        <p14:creationId xmlns:p14="http://schemas.microsoft.com/office/powerpoint/2010/main" val="2840465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BCACE2-9BA2-FF1E-A70B-399534302BDB}"/>
              </a:ext>
            </a:extLst>
          </p:cNvPr>
          <p:cNvSpPr txBox="1"/>
          <p:nvPr/>
        </p:nvSpPr>
        <p:spPr>
          <a:xfrm>
            <a:off x="2218154" y="813507"/>
            <a:ext cx="242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Subject: English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C33F9-111D-7F6B-B208-CD21AE1D4B44}"/>
              </a:ext>
            </a:extLst>
          </p:cNvPr>
          <p:cNvSpPr txBox="1"/>
          <p:nvPr/>
        </p:nvSpPr>
        <p:spPr>
          <a:xfrm>
            <a:off x="2202297" y="161610"/>
            <a:ext cx="293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Revision List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C14C76-C53D-B09F-30C0-A129DCFB7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155787"/>
              </p:ext>
            </p:extLst>
          </p:nvPr>
        </p:nvGraphicFramePr>
        <p:xfrm>
          <a:off x="265174" y="1630798"/>
          <a:ext cx="6327650" cy="7053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530">
                  <a:extLst>
                    <a:ext uri="{9D8B030D-6E8A-4147-A177-3AD203B41FA5}">
                      <a16:colId xmlns:a16="http://schemas.microsoft.com/office/drawing/2014/main" val="3994000706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3431343048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968813943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786771222"/>
                    </a:ext>
                  </a:extLst>
                </a:gridCol>
                <a:gridCol w="1265530">
                  <a:extLst>
                    <a:ext uri="{9D8B030D-6E8A-4147-A177-3AD203B41FA5}">
                      <a16:colId xmlns:a16="http://schemas.microsoft.com/office/drawing/2014/main" val="2124099345"/>
                    </a:ext>
                  </a:extLst>
                </a:gridCol>
              </a:tblGrid>
              <a:tr h="50384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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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ym typeface="Wingdings" panose="05000000000000000000" pitchFamily="2" charset="2"/>
                        </a:rPr>
                        <a:t> </a:t>
                      </a:r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Revised?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74868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9438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3332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14982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6968323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812151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6657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392168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614350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3878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405556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91172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824509"/>
                  </a:ext>
                </a:extLst>
              </a:tr>
              <a:tr h="503849"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732873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6B42AB5-4CAF-F0EF-CA96-089D66A57C35}"/>
              </a:ext>
            </a:extLst>
          </p:cNvPr>
          <p:cNvSpPr txBox="1"/>
          <p:nvPr/>
        </p:nvSpPr>
        <p:spPr>
          <a:xfrm>
            <a:off x="4804945" y="129546"/>
            <a:ext cx="2053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You will need to bring your English books as well to revise.</a:t>
            </a:r>
          </a:p>
        </p:txBody>
      </p:sp>
    </p:spTree>
    <p:extLst>
      <p:ext uri="{BB962C8B-B14F-4D97-AF65-F5344CB8AC3E}">
        <p14:creationId xmlns:p14="http://schemas.microsoft.com/office/powerpoint/2010/main" val="2348005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66AC46-9BCD-01B4-B638-680D44E74137}"/>
              </a:ext>
            </a:extLst>
          </p:cNvPr>
          <p:cNvSpPr txBox="1"/>
          <p:nvPr/>
        </p:nvSpPr>
        <p:spPr>
          <a:xfrm>
            <a:off x="417648" y="406908"/>
            <a:ext cx="3572130" cy="40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11" u="sng" dirty="0"/>
              <a:t>How to Revise for </a:t>
            </a:r>
            <a:r>
              <a:rPr lang="en-GB" sz="2011" b="1" u="sng" dirty="0"/>
              <a:t>Maths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2C057B76-C0AD-B2C3-BF2D-0133F0A1C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09" y="8336945"/>
            <a:ext cx="1590048" cy="644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948A5-B19A-7913-0282-F286632FD181}"/>
              </a:ext>
            </a:extLst>
          </p:cNvPr>
          <p:cNvSpPr txBox="1"/>
          <p:nvPr/>
        </p:nvSpPr>
        <p:spPr>
          <a:xfrm>
            <a:off x="417648" y="2117077"/>
            <a:ext cx="6291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C1C889-32A5-7731-5FFB-283428E63ABF}"/>
              </a:ext>
            </a:extLst>
          </p:cNvPr>
          <p:cNvSpPr txBox="1"/>
          <p:nvPr/>
        </p:nvSpPr>
        <p:spPr>
          <a:xfrm>
            <a:off x="417648" y="1038622"/>
            <a:ext cx="5733216" cy="711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11" i="1" dirty="0"/>
              <a:t>Use the video to make notes on how best to revise for this subject.</a:t>
            </a:r>
          </a:p>
        </p:txBody>
      </p:sp>
    </p:spTree>
    <p:extLst>
      <p:ext uri="{BB962C8B-B14F-4D97-AF65-F5344CB8AC3E}">
        <p14:creationId xmlns:p14="http://schemas.microsoft.com/office/powerpoint/2010/main" val="2875420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818271A5-B221-4616-B2BD-D1CA506AAE4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1329" y="621193"/>
              <a:ext cx="884582" cy="2793102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884582">
                      <a:extLst>
                        <a:ext uri="{9D8B030D-6E8A-4147-A177-3AD203B41FA5}">
                          <a16:colId xmlns:a16="http://schemas.microsoft.com/office/drawing/2014/main" val="1474635942"/>
                        </a:ext>
                      </a:extLst>
                    </a:gridCol>
                  </a:tblGrid>
                  <a:tr h="4508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Square Numbers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499352086"/>
                      </a:ext>
                    </a:extLst>
                  </a:tr>
                  <a:tr h="234227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=9</m:t>
                                </m:r>
                              </m:oMath>
                            </m:oMathPara>
                          </a14:m>
                          <a:endParaRPr lang="en-GB" sz="900" b="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=16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=25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=36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=49</m:t>
                                </m:r>
                              </m:oMath>
                            </m:oMathPara>
                          </a14:m>
                          <a:endParaRPr lang="en-GB" sz="900" b="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=64</m:t>
                                </m:r>
                              </m:oMath>
                            </m:oMathPara>
                          </a14:m>
                          <a:endParaRPr lang="en-GB" sz="900" b="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=81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=100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=121</m:t>
                                </m:r>
                              </m:oMath>
                            </m:oMathPara>
                          </a14:m>
                          <a:endParaRPr lang="en-GB" sz="900" b="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=144</m:t>
                                </m:r>
                              </m:oMath>
                            </m:oMathPara>
                          </a14:m>
                          <a:endParaRPr lang="en-GB" sz="900" b="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=169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=196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=225</m:t>
                                </m:r>
                              </m:oMath>
                            </m:oMathPara>
                          </a14:m>
                          <a:endParaRPr lang="en-GB" sz="900" b="0" dirty="0"/>
                        </a:p>
                        <a:p>
                          <a:endParaRPr lang="en-GB" sz="900" dirty="0"/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139132689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818271A5-B221-4616-B2BD-D1CA506AAE4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1329" y="621193"/>
              <a:ext cx="884582" cy="2793102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884582">
                      <a:extLst>
                        <a:ext uri="{9D8B030D-6E8A-4147-A177-3AD203B41FA5}">
                          <a16:colId xmlns:a16="http://schemas.microsoft.com/office/drawing/2014/main" val="1474635942"/>
                        </a:ext>
                      </a:extLst>
                    </a:gridCol>
                  </a:tblGrid>
                  <a:tr h="4508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Square Numbers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499352086"/>
                      </a:ext>
                    </a:extLst>
                  </a:tr>
                  <a:tr h="234227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2"/>
                          <a:stretch>
                            <a:fillRect l="-685" t="-19430" r="-1370" b="-5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132689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197EA69-6015-426C-8EDB-663FE0CD420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87587" y="621193"/>
              <a:ext cx="1047430" cy="1654737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1047430">
                      <a:extLst>
                        <a:ext uri="{9D8B030D-6E8A-4147-A177-3AD203B41FA5}">
                          <a16:colId xmlns:a16="http://schemas.microsoft.com/office/drawing/2014/main" val="1474635942"/>
                        </a:ext>
                      </a:extLst>
                    </a:gridCol>
                  </a:tblGrid>
                  <a:tr h="397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Cube Numbers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499352086"/>
                      </a:ext>
                    </a:extLst>
                  </a:tr>
                  <a:tr h="125739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 1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 8</m:t>
                                </m:r>
                              </m:oMath>
                            </m:oMathPara>
                          </a14:m>
                          <a:endParaRPr lang="en-GB" sz="9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=27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=64</m:t>
                                </m:r>
                              </m:oMath>
                            </m:oMathPara>
                          </a14:m>
                          <a:endParaRPr lang="en-GB" sz="9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9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GB" sz="9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9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GB" sz="900" dirty="0"/>
                            <a:t>25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=1000</m:t>
                                </m:r>
                              </m:oMath>
                            </m:oMathPara>
                          </a14:m>
                          <a:endParaRPr lang="en-GB" sz="9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139132689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197EA69-6015-426C-8EDB-663FE0CD420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87587" y="621193"/>
              <a:ext cx="1047430" cy="1654737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1047430">
                      <a:extLst>
                        <a:ext uri="{9D8B030D-6E8A-4147-A177-3AD203B41FA5}">
                          <a16:colId xmlns:a16="http://schemas.microsoft.com/office/drawing/2014/main" val="1474635942"/>
                        </a:ext>
                      </a:extLst>
                    </a:gridCol>
                  </a:tblGrid>
                  <a:tr h="3973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Cube Numbers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499352086"/>
                      </a:ext>
                    </a:extLst>
                  </a:tr>
                  <a:tr h="12573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3"/>
                          <a:stretch>
                            <a:fillRect l="-578" t="-32367" r="-1156" b="-9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132689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480D2163-8F18-45B7-85A3-205BD164EC3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87586" y="2450976"/>
              <a:ext cx="2671332" cy="511757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2671332">
                      <a:extLst>
                        <a:ext uri="{9D8B030D-6E8A-4147-A177-3AD203B41FA5}">
                          <a16:colId xmlns:a16="http://schemas.microsoft.com/office/drawing/2014/main" val="1474635942"/>
                        </a:ext>
                      </a:extLst>
                    </a:gridCol>
                  </a:tblGrid>
                  <a:tr h="2057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Prime Numbers (exactly two factors)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499352086"/>
                      </a:ext>
                    </a:extLst>
                  </a:tr>
                  <a:tr h="30601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900" b="0" i="1" smtClean="0">
                                  <a:latin typeface="Cambria Math" panose="02040503050406030204" pitchFamily="18" charset="0"/>
                                </a:rPr>
                                <m:t>2, 3, 5, 7, 11, 13, 17, 19, 23, 29, 31</m:t>
                              </m:r>
                            </m:oMath>
                          </a14:m>
                          <a:r>
                            <a:rPr lang="en-GB" sz="900" b="0" i="1" dirty="0">
                              <a:latin typeface="Cambria Math" panose="02040503050406030204" pitchFamily="18" charset="0"/>
                            </a:rPr>
                            <a:t>…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139132689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480D2163-8F18-45B7-85A3-205BD164EC3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87586" y="2450976"/>
              <a:ext cx="2671332" cy="511757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2671332">
                      <a:extLst>
                        <a:ext uri="{9D8B030D-6E8A-4147-A177-3AD203B41FA5}">
                          <a16:colId xmlns:a16="http://schemas.microsoft.com/office/drawing/2014/main" val="1474635942"/>
                        </a:ext>
                      </a:extLst>
                    </a:gridCol>
                  </a:tblGrid>
                  <a:tr h="2057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Prime Numbers (exactly two factors)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499352086"/>
                      </a:ext>
                    </a:extLst>
                  </a:tr>
                  <a:tr h="30601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4"/>
                          <a:stretch>
                            <a:fillRect l="-228" t="-68627" r="-456" b="-39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132689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6DA29803-7379-460F-AF3D-89C1D037476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250594" y="621193"/>
              <a:ext cx="2305109" cy="3552758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708724">
                      <a:extLst>
                        <a:ext uri="{9D8B030D-6E8A-4147-A177-3AD203B41FA5}">
                          <a16:colId xmlns:a16="http://schemas.microsoft.com/office/drawing/2014/main" val="1881590337"/>
                        </a:ext>
                      </a:extLst>
                    </a:gridCol>
                    <a:gridCol w="698690">
                      <a:extLst>
                        <a:ext uri="{9D8B030D-6E8A-4147-A177-3AD203B41FA5}">
                          <a16:colId xmlns:a16="http://schemas.microsoft.com/office/drawing/2014/main" val="2537952226"/>
                        </a:ext>
                      </a:extLst>
                    </a:gridCol>
                    <a:gridCol w="897695">
                      <a:extLst>
                        <a:ext uri="{9D8B030D-6E8A-4147-A177-3AD203B41FA5}">
                          <a16:colId xmlns:a16="http://schemas.microsoft.com/office/drawing/2014/main" val="2422576843"/>
                        </a:ext>
                      </a:extLst>
                    </a:gridCol>
                  </a:tblGrid>
                  <a:tr h="393162">
                    <a:tc>
                      <a:txBody>
                        <a:bodyPr/>
                        <a:lstStyle/>
                        <a:p>
                          <a:r>
                            <a:rPr lang="en-GB" sz="900" dirty="0"/>
                            <a:t>Fraction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900" dirty="0"/>
                            <a:t>Decimal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900" dirty="0"/>
                            <a:t>Percentage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861534656"/>
                      </a:ext>
                    </a:extLst>
                  </a:tr>
                  <a:tr h="45193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900" b="0" dirty="0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0.01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1%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84901002"/>
                      </a:ext>
                    </a:extLst>
                  </a:tr>
                  <a:tr h="45193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900" b="0" dirty="0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0.1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10%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942321869"/>
                      </a:ext>
                    </a:extLst>
                  </a:tr>
                  <a:tr h="45197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20%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130438397"/>
                      </a:ext>
                    </a:extLst>
                  </a:tr>
                  <a:tr h="45060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900" b="0" dirty="0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0.25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25%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06177192"/>
                      </a:ext>
                    </a:extLst>
                  </a:tr>
                  <a:tr h="45193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900" b="0" dirty="0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sz="10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33.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3%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135360549"/>
                      </a:ext>
                    </a:extLst>
                  </a:tr>
                  <a:tr h="45060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900" b="0" dirty="0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50%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88371949"/>
                      </a:ext>
                    </a:extLst>
                  </a:tr>
                  <a:tr h="45060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9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900" b="0" dirty="0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100%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9602581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6DA29803-7379-460F-AF3D-89C1D037476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250594" y="621193"/>
              <a:ext cx="2305109" cy="3552758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708724">
                      <a:extLst>
                        <a:ext uri="{9D8B030D-6E8A-4147-A177-3AD203B41FA5}">
                          <a16:colId xmlns:a16="http://schemas.microsoft.com/office/drawing/2014/main" val="1881590337"/>
                        </a:ext>
                      </a:extLst>
                    </a:gridCol>
                    <a:gridCol w="698690">
                      <a:extLst>
                        <a:ext uri="{9D8B030D-6E8A-4147-A177-3AD203B41FA5}">
                          <a16:colId xmlns:a16="http://schemas.microsoft.com/office/drawing/2014/main" val="2537952226"/>
                        </a:ext>
                      </a:extLst>
                    </a:gridCol>
                    <a:gridCol w="897695">
                      <a:extLst>
                        <a:ext uri="{9D8B030D-6E8A-4147-A177-3AD203B41FA5}">
                          <a16:colId xmlns:a16="http://schemas.microsoft.com/office/drawing/2014/main" val="2422576843"/>
                        </a:ext>
                      </a:extLst>
                    </a:gridCol>
                  </a:tblGrid>
                  <a:tr h="393162">
                    <a:tc>
                      <a:txBody>
                        <a:bodyPr/>
                        <a:lstStyle/>
                        <a:p>
                          <a:r>
                            <a:rPr lang="en-GB" sz="900" dirty="0"/>
                            <a:t>Fraction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900" dirty="0"/>
                            <a:t>Decimal</a:t>
                          </a:r>
                        </a:p>
                      </a:txBody>
                      <a:tcPr marL="63305" marR="63305" marT="31652" marB="31652"/>
                    </a:tc>
                    <a:tc>
                      <a:txBody>
                        <a:bodyPr/>
                        <a:lstStyle/>
                        <a:p>
                          <a:r>
                            <a:rPr lang="en-GB" sz="900" dirty="0"/>
                            <a:t>Percentage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861534656"/>
                      </a:ext>
                    </a:extLst>
                  </a:tr>
                  <a:tr h="4519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855" t="-89189" r="-225641" b="-6040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03509" t="-89189" r="-131579" b="-6040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56757" t="-89189" r="-1351" b="-6040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84901002"/>
                      </a:ext>
                    </a:extLst>
                  </a:tr>
                  <a:tr h="4519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855" t="-189189" r="-225641" b="-5040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03509" t="-189189" r="-131579" b="-5040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56757" t="-189189" r="-1351" b="-5040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2321869"/>
                      </a:ext>
                    </a:extLst>
                  </a:tr>
                  <a:tr h="451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855" t="-285333" r="-225641" b="-39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03509" t="-285333" r="-131579" b="-39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56757" t="-285333" r="-1351" b="-397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0438397"/>
                      </a:ext>
                    </a:extLst>
                  </a:tr>
                  <a:tr h="450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855" t="-390541" r="-225641" b="-3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03509" t="-390541" r="-131579" b="-3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56757" t="-390541" r="-1351" b="-30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6177192"/>
                      </a:ext>
                    </a:extLst>
                  </a:tr>
                  <a:tr h="4519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855" t="-490541" r="-225641" b="-2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03509" t="-490541" r="-131579" b="-2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56757" t="-490541" r="-1351" b="-20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5360549"/>
                      </a:ext>
                    </a:extLst>
                  </a:tr>
                  <a:tr h="450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855" t="-590541" r="-225641" b="-1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03509" t="-590541" r="-131579" b="-10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56757" t="-590541" r="-1351" b="-10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371949"/>
                      </a:ext>
                    </a:extLst>
                  </a:tr>
                  <a:tr h="450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855" t="-690541" r="-225641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03509" t="-690541" r="-131579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56757" t="-690541" r="-1351" b="-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6025812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E7E83CC3-8DBE-43E0-9CFC-DD9B539FA8D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87586" y="3147008"/>
              <a:ext cx="2671332" cy="102694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2671332">
                      <a:extLst>
                        <a:ext uri="{9D8B030D-6E8A-4147-A177-3AD203B41FA5}">
                          <a16:colId xmlns:a16="http://schemas.microsoft.com/office/drawing/2014/main" val="869977888"/>
                        </a:ext>
                      </a:extLst>
                    </a:gridCol>
                  </a:tblGrid>
                  <a:tr h="2567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Product , Sum, Difference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902177578"/>
                      </a:ext>
                    </a:extLst>
                  </a:tr>
                  <a:tr h="2567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i="1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𝑓𝑎𝑐𝑡𝑜𝑟</m:t>
                              </m:r>
                              <m:r>
                                <a:rPr lang="en-GB" sz="1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𝑓𝑎𝑐𝑡𝑜𝑟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𝑝𝑟𝑜𝑑𝑢𝑐𝑡</m:t>
                              </m:r>
                            </m:oMath>
                          </a14:m>
                          <a:endParaRPr lang="en-GB" sz="900" dirty="0"/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553329649"/>
                      </a:ext>
                    </a:extLst>
                  </a:tr>
                  <a:tr h="25673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𝑛𝑢𝑚𝑏𝑒𝑟</m:t>
                                </m:r>
                                <m:r>
                                  <a:rPr lang="en-GB" sz="12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𝑛𝑢𝑚𝑏𝑒𝑟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𝑠𝑢𝑚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432682942"/>
                      </a:ext>
                    </a:extLst>
                  </a:tr>
                  <a:tr h="25673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𝑛𝑢𝑚𝑏𝑒𝑟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 −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𝑛𝑢𝑚𝑏𝑒𝑟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𝑑𝑖𝑓𝑓𝑒𝑟𝑒𝑛𝑐𝑒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32044421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E7E83CC3-8DBE-43E0-9CFC-DD9B539FA8D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87586" y="3147008"/>
              <a:ext cx="2671332" cy="1026940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2671332">
                      <a:extLst>
                        <a:ext uri="{9D8B030D-6E8A-4147-A177-3AD203B41FA5}">
                          <a16:colId xmlns:a16="http://schemas.microsoft.com/office/drawing/2014/main" val="869977888"/>
                        </a:ext>
                      </a:extLst>
                    </a:gridCol>
                  </a:tblGrid>
                  <a:tr h="2567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Product , Sum, Difference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902177578"/>
                      </a:ext>
                    </a:extLst>
                  </a:tr>
                  <a:tr h="25673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6"/>
                          <a:stretch>
                            <a:fillRect l="-228" t="-100000" r="-456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53329649"/>
                      </a:ext>
                    </a:extLst>
                  </a:tr>
                  <a:tr h="25673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6"/>
                          <a:stretch>
                            <a:fillRect l="-228" t="-204762" r="-456" b="-10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2682942"/>
                      </a:ext>
                    </a:extLst>
                  </a:tr>
                  <a:tr h="25673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6"/>
                          <a:stretch>
                            <a:fillRect l="-228" t="-304762" r="-456" b="-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2044421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38876747-EFA2-4CBF-96DE-0B7FEB21442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696647" y="621193"/>
              <a:ext cx="1188496" cy="1700529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1188496">
                      <a:extLst>
                        <a:ext uri="{9D8B030D-6E8A-4147-A177-3AD203B41FA5}">
                          <a16:colId xmlns:a16="http://schemas.microsoft.com/office/drawing/2014/main" val="1474635942"/>
                        </a:ext>
                      </a:extLst>
                    </a:gridCol>
                  </a:tblGrid>
                  <a:tr h="4578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Inverse Operations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499352086"/>
                      </a:ext>
                    </a:extLst>
                  </a:tr>
                  <a:tr h="124269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𝑎𝑛𝑑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 −</m:t>
                                </m:r>
                              </m:oMath>
                            </m:oMathPara>
                          </a14:m>
                          <a:endParaRPr lang="en-GB" sz="9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n-GB" sz="9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𝑎𝑛𝑑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÷</m:t>
                                </m:r>
                              </m:oMath>
                            </m:oMathPara>
                          </a14:m>
                          <a:endParaRPr lang="en-GB" sz="900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:endParaRPr lang="en-GB" sz="900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algn="ctr"/>
                          <a:r>
                            <a:rPr lang="en-GB" sz="900" b="0" i="0" dirty="0">
                              <a:latin typeface="Cambria Math" panose="02040503050406030204" pitchFamily="18" charset="0"/>
                            </a:rPr>
                            <a:t>Square and square root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139132689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38876747-EFA2-4CBF-96DE-0B7FEB21442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696647" y="621193"/>
              <a:ext cx="1188496" cy="1700529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1188496">
                      <a:extLst>
                        <a:ext uri="{9D8B030D-6E8A-4147-A177-3AD203B41FA5}">
                          <a16:colId xmlns:a16="http://schemas.microsoft.com/office/drawing/2014/main" val="1474635942"/>
                        </a:ext>
                      </a:extLst>
                    </a:gridCol>
                  </a:tblGrid>
                  <a:tr h="4578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/>
                            <a:t>Inverse Operations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499352086"/>
                      </a:ext>
                    </a:extLst>
                  </a:tr>
                  <a:tr h="12426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blipFill>
                          <a:blip r:embed="rId7"/>
                          <a:stretch>
                            <a:fillRect l="-510" t="-37073" r="-1020" b="-9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132689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9E5955E-995B-410D-A24C-9402C8B7BF61}"/>
              </a:ext>
            </a:extLst>
          </p:cNvPr>
          <p:cNvSpPr txBox="1"/>
          <p:nvPr/>
        </p:nvSpPr>
        <p:spPr>
          <a:xfrm>
            <a:off x="111329" y="0"/>
            <a:ext cx="6480313" cy="4331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15" dirty="0">
                <a:solidFill>
                  <a:schemeClr val="bg1"/>
                </a:solidFill>
              </a:rPr>
              <a:t>Castle Mead Mathematics – Facts to know</a:t>
            </a:r>
          </a:p>
        </p:txBody>
      </p:sp>
      <p:graphicFrame>
        <p:nvGraphicFramePr>
          <p:cNvPr id="3" name="Table 9">
            <a:extLst>
              <a:ext uri="{FF2B5EF4-FFF2-40B4-BE49-F238E27FC236}">
                <a16:creationId xmlns:a16="http://schemas.microsoft.com/office/drawing/2014/main" id="{CA28C79C-4837-B820-785F-C8C54754D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40291"/>
              </p:ext>
            </p:extLst>
          </p:nvPr>
        </p:nvGraphicFramePr>
        <p:xfrm>
          <a:off x="4014878" y="4544607"/>
          <a:ext cx="2788452" cy="26223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788452">
                  <a:extLst>
                    <a:ext uri="{9D8B030D-6E8A-4147-A177-3AD203B41FA5}">
                      <a16:colId xmlns:a16="http://schemas.microsoft.com/office/drawing/2014/main" val="681157563"/>
                    </a:ext>
                  </a:extLst>
                </a:gridCol>
              </a:tblGrid>
              <a:tr h="262236">
                <a:tc>
                  <a:txBody>
                    <a:bodyPr/>
                    <a:lstStyle/>
                    <a:p>
                      <a:r>
                        <a:rPr lang="en-GB" sz="900" dirty="0"/>
                        <a:t>Area of 2-dimensional shapes</a:t>
                      </a:r>
                    </a:p>
                  </a:txBody>
                  <a:tcPr marL="63305" marR="63305" marT="31652" marB="31652"/>
                </a:tc>
                <a:extLst>
                  <a:ext uri="{0D108BD9-81ED-4DB2-BD59-A6C34878D82A}">
                    <a16:rowId xmlns:a16="http://schemas.microsoft.com/office/drawing/2014/main" val="233394194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7F417EDD-B351-2899-2911-8D041F85E9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8902635"/>
                  </p:ext>
                </p:extLst>
              </p:nvPr>
            </p:nvGraphicFramePr>
            <p:xfrm>
              <a:off x="111329" y="4544607"/>
              <a:ext cx="1968626" cy="4260378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1968626">
                      <a:extLst>
                        <a:ext uri="{9D8B030D-6E8A-4147-A177-3AD203B41FA5}">
                          <a16:colId xmlns:a16="http://schemas.microsoft.com/office/drawing/2014/main" val="681157563"/>
                        </a:ext>
                      </a:extLst>
                    </a:gridCol>
                  </a:tblGrid>
                  <a:tr h="250259">
                    <a:tc>
                      <a:txBody>
                        <a:bodyPr/>
                        <a:lstStyle/>
                        <a:p>
                          <a:r>
                            <a:rPr lang="en-GB" sz="900" dirty="0"/>
                            <a:t>Algebra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333941949"/>
                      </a:ext>
                    </a:extLst>
                  </a:tr>
                  <a:tr h="103709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900" b="1" dirty="0">
                            <a:ea typeface="Cambria Math" panose="020405030504060302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900" b="1" dirty="0">
                            <a:ea typeface="Cambria Math" panose="020405030504060302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GB" sz="900" b="1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12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÷</m:t>
                                </m:r>
                                <m:r>
                                  <a:rPr lang="en-GB" sz="12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en-GB" sz="12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≡</m:t>
                                </m:r>
                                <m:box>
                                  <m:boxPr>
                                    <m:ctrlPr>
                                      <a:rPr lang="en-GB" sz="12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f>
                                      <m:fPr>
                                        <m:ctrlPr>
                                          <a:rPr lang="en-GB" sz="12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2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num>
                                      <m:den>
                                        <m:r>
                                          <a:rPr lang="en-GB" sz="12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𝟔</m:t>
                                        </m:r>
                                      </m:den>
                                    </m:f>
                                  </m:e>
                                </m:box>
                              </m:oMath>
                            </m:oMathPara>
                          </a14:m>
                          <a:endParaRPr lang="en-GB" sz="900" b="1" dirty="0">
                            <a:ea typeface="Cambria Math" panose="02040503050406030204" pitchFamily="18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≡</m:t>
                                </m:r>
                                <m:sSup>
                                  <m:sSupPr>
                                    <m:ctrlPr>
                                      <a:rPr lang="en-GB" sz="9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9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GB" sz="9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900" b="1" dirty="0">
                            <a:ea typeface="Cambria Math" panose="02040503050406030204" pitchFamily="18" charset="0"/>
                          </a:endParaRPr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656513075"/>
                      </a:ext>
                    </a:extLst>
                  </a:tr>
                  <a:tr h="852498">
                    <a:tc>
                      <a:txBody>
                        <a:bodyPr/>
                        <a:lstStyle/>
                        <a:p>
                          <a:r>
                            <a:rPr lang="en-GB" sz="900" b="1" dirty="0"/>
                            <a:t>Solve Equations</a:t>
                          </a:r>
                        </a:p>
                        <a:p>
                          <a:r>
                            <a:rPr lang="en-GB" sz="900" b="0" dirty="0"/>
                            <a:t>Use inverse operations to find the value of the variable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99582155"/>
                      </a:ext>
                    </a:extLst>
                  </a:tr>
                  <a:tr h="874566">
                    <a:tc>
                      <a:txBody>
                        <a:bodyPr/>
                        <a:lstStyle/>
                        <a:p>
                          <a:r>
                            <a:rPr lang="en-GB" sz="900" b="1" dirty="0"/>
                            <a:t>Simplify</a:t>
                          </a:r>
                          <a:r>
                            <a:rPr lang="en-GB" sz="900" dirty="0"/>
                            <a:t> – add and subtract </a:t>
                          </a:r>
                          <a:r>
                            <a:rPr lang="en-GB" sz="900" b="1" dirty="0"/>
                            <a:t>like terms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=7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05219864"/>
                      </a:ext>
                    </a:extLst>
                  </a:tr>
                  <a:tr h="1245958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900" b="1" dirty="0"/>
                            <a:t>Substitute</a:t>
                          </a:r>
                          <a:r>
                            <a:rPr lang="en-GB" sz="900" dirty="0"/>
                            <a:t> – replace the variable with a value and calculate </a:t>
                          </a:r>
                          <a:endParaRPr lang="en-GB" sz="900" b="0" i="0" dirty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sz="900" b="0" i="0" smtClean="0">
                                    <a:latin typeface="Cambria Math" panose="02040503050406030204" pitchFamily="18" charset="0"/>
                                  </a:rPr>
                                  <m:t>if</m:t>
                                </m:r>
                                <m:r>
                                  <a:rPr lang="en-GB" sz="9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=5   </m:t>
                                </m:r>
                              </m:oMath>
                            </m:oMathPara>
                          </a14:m>
                          <a:endParaRPr lang="en-GB" sz="9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</a:rPr>
                                  <m:t>−2=4×5−2</m:t>
                                </m:r>
                              </m:oMath>
                            </m:oMathPara>
                          </a14:m>
                          <a:endParaRPr lang="en-GB" sz="900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=18</m:t>
                                </m:r>
                              </m:oMath>
                            </m:oMathPara>
                          </a14:m>
                          <a:endParaRPr lang="en-GB" sz="900" dirty="0"/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647517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7F417EDD-B351-2899-2911-8D041F85E9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8902635"/>
                  </p:ext>
                </p:extLst>
              </p:nvPr>
            </p:nvGraphicFramePr>
            <p:xfrm>
              <a:off x="111329" y="4544607"/>
              <a:ext cx="1968626" cy="4260378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1968626">
                      <a:extLst>
                        <a:ext uri="{9D8B030D-6E8A-4147-A177-3AD203B41FA5}">
                          <a16:colId xmlns:a16="http://schemas.microsoft.com/office/drawing/2014/main" val="681157563"/>
                        </a:ext>
                      </a:extLst>
                    </a:gridCol>
                  </a:tblGrid>
                  <a:tr h="250259">
                    <a:tc>
                      <a:txBody>
                        <a:bodyPr/>
                        <a:lstStyle/>
                        <a:p>
                          <a:r>
                            <a:rPr lang="en-GB" sz="900" dirty="0"/>
                            <a:t>Algebra</a:t>
                          </a:r>
                        </a:p>
                      </a:txBody>
                      <a:tcPr marL="63305" marR="63305" marT="31652" marB="31652"/>
                    </a:tc>
                    <a:extLst>
                      <a:ext uri="{0D108BD9-81ED-4DB2-BD59-A6C34878D82A}">
                        <a16:rowId xmlns:a16="http://schemas.microsoft.com/office/drawing/2014/main" val="2333941949"/>
                      </a:ext>
                    </a:extLst>
                  </a:tr>
                  <a:tr h="10370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8"/>
                          <a:stretch>
                            <a:fillRect l="-309" t="-24561" r="-617" b="-2865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6513075"/>
                      </a:ext>
                    </a:extLst>
                  </a:tr>
                  <a:tr h="852498">
                    <a:tc>
                      <a:txBody>
                        <a:bodyPr/>
                        <a:lstStyle/>
                        <a:p>
                          <a:r>
                            <a:rPr lang="en-GB" sz="900" b="1" dirty="0"/>
                            <a:t>Solve Equations</a:t>
                          </a:r>
                        </a:p>
                        <a:p>
                          <a:r>
                            <a:rPr lang="en-GB" sz="900" b="0" dirty="0"/>
                            <a:t>Use inverse operations to find the value of the variable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99582155"/>
                      </a:ext>
                    </a:extLst>
                  </a:tr>
                  <a:tr h="87456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309" t="-246853" r="-617" b="-1447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5219864"/>
                      </a:ext>
                    </a:extLst>
                  </a:tr>
                  <a:tr h="124595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309" t="-241951" r="-617" b="-9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647517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600E0E64-1418-7266-C306-3BECDAB931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1184314"/>
                  </p:ext>
                </p:extLst>
              </p:nvPr>
            </p:nvGraphicFramePr>
            <p:xfrm>
              <a:off x="2184107" y="7487061"/>
              <a:ext cx="4619222" cy="1554014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2667985">
                      <a:extLst>
                        <a:ext uri="{9D8B030D-6E8A-4147-A177-3AD203B41FA5}">
                          <a16:colId xmlns:a16="http://schemas.microsoft.com/office/drawing/2014/main" val="998410684"/>
                        </a:ext>
                      </a:extLst>
                    </a:gridCol>
                    <a:gridCol w="1951237">
                      <a:extLst>
                        <a:ext uri="{9D8B030D-6E8A-4147-A177-3AD203B41FA5}">
                          <a16:colId xmlns:a16="http://schemas.microsoft.com/office/drawing/2014/main" val="1121298129"/>
                        </a:ext>
                      </a:extLst>
                    </a:gridCol>
                  </a:tblGrid>
                  <a:tr h="245321">
                    <a:tc>
                      <a:txBody>
                        <a:bodyPr/>
                        <a:lstStyle/>
                        <a:p>
                          <a:r>
                            <a:rPr lang="en-GB" sz="900" dirty="0"/>
                            <a:t>Negative Numbers  add &amp; subtract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900" dirty="0"/>
                            <a:t>Negative Numbers </a:t>
                          </a:r>
                          <a14:m>
                            <m:oMath xmlns:m="http://schemas.openxmlformats.org/officeDocument/2006/math">
                              <m:r>
                                <a:rPr lang="en-GB" sz="9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</m:oMath>
                          </a14:m>
                          <a:r>
                            <a:rPr lang="en-GB" sz="900" dirty="0"/>
                            <a:t> &amp; </a:t>
                          </a:r>
                          <a14:m>
                            <m:oMath xmlns:m="http://schemas.openxmlformats.org/officeDocument/2006/math">
                              <m:r>
                                <a:rPr lang="en-GB" sz="9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÷</m:t>
                              </m:r>
                            </m:oMath>
                          </a14:m>
                          <a:endParaRPr lang="en-GB" sz="900" dirty="0"/>
                        </a:p>
                      </a:txBody>
                      <a:tcPr marL="63305" marR="63305" marT="31652" marB="31652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3208344"/>
                      </a:ext>
                    </a:extLst>
                  </a:tr>
                  <a:tr h="633046">
                    <a:tc>
                      <a:txBody>
                        <a:bodyPr/>
                        <a:lstStyle/>
                        <a:p>
                          <a:r>
                            <a:rPr lang="en-GB" sz="1100" b="1" dirty="0"/>
                            <a:t>Adding</a:t>
                          </a:r>
                          <a:r>
                            <a:rPr lang="en-GB" sz="1100" dirty="0"/>
                            <a:t> a </a:t>
                          </a:r>
                          <a:r>
                            <a:rPr lang="en-GB" sz="1100" b="1" dirty="0"/>
                            <a:t>negative</a:t>
                          </a:r>
                          <a:r>
                            <a:rPr lang="en-GB" sz="1100" dirty="0"/>
                            <a:t> number has the same result as </a:t>
                          </a:r>
                          <a:r>
                            <a:rPr lang="en-GB" sz="1100" b="1" dirty="0"/>
                            <a:t>subtracting </a:t>
                          </a:r>
                          <a:r>
                            <a:rPr lang="en-GB" sz="1100" dirty="0"/>
                            <a:t>a </a:t>
                          </a:r>
                          <a:r>
                            <a:rPr lang="en-GB" sz="1100" b="1" dirty="0"/>
                            <a:t>positive</a:t>
                          </a:r>
                          <a:r>
                            <a:rPr lang="en-GB" sz="1100" dirty="0"/>
                            <a:t> number </a:t>
                          </a:r>
                        </a:p>
                        <a:p>
                          <a:r>
                            <a:rPr lang="en-GB" sz="11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5+</m:t>
                              </m:r>
                              <m:d>
                                <m:d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100" dirty="0"/>
                            <a:t> and</a:t>
                          </a:r>
                          <a:r>
                            <a:rPr lang="en-GB" sz="11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latin typeface="Cambria Math" panose="02040503050406030204" pitchFamily="18" charset="0"/>
                                </a:rPr>
                                <m:t>5−2=3</m:t>
                              </m:r>
                            </m:oMath>
                          </a14:m>
                          <a:endParaRPr lang="en-GB" sz="1100" dirty="0"/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u="sng" dirty="0"/>
                            <a:t>negative</a:t>
                          </a:r>
                          <a:r>
                            <a:rPr lang="en-GB" sz="11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GB" sz="1100" u="sng" dirty="0"/>
                            <a:t>negative</a:t>
                          </a:r>
                          <a:r>
                            <a:rPr lang="en-GB" sz="11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  <a:r>
                            <a:rPr lang="en-GB" sz="1200" b="1" dirty="0"/>
                            <a:t>positive</a:t>
                          </a:r>
                          <a:r>
                            <a:rPr lang="en-GB" sz="1100" dirty="0"/>
                            <a:t> </a:t>
                          </a:r>
                        </a:p>
                        <a:p>
                          <a:r>
                            <a:rPr lang="en-GB" sz="1100" dirty="0"/>
                            <a:t>positive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GB" sz="1100" u="sng" dirty="0"/>
                            <a:t>negative</a:t>
                          </a:r>
                          <a:r>
                            <a:rPr lang="en-GB" sz="1100" dirty="0"/>
                            <a:t> = </a:t>
                          </a:r>
                          <a:r>
                            <a:rPr lang="en-GB" sz="1200" b="1" u="sng" dirty="0"/>
                            <a:t>negative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u="sng" dirty="0">
                              <a:latin typeface="+mn-lt"/>
                              <a:ea typeface="+mn-ea"/>
                            </a:rPr>
                            <a:t>negative</a:t>
                          </a:r>
                          <a:r>
                            <a:rPr lang="en-GB" sz="1100" b="0" i="0" baseline="0" dirty="0">
                              <a:latin typeface="+mn-lt"/>
                              <a:ea typeface="+mn-ea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u="none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GB" sz="1100" b="0" i="0" u="none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</m:oMath>
                          </a14:m>
                          <a:r>
                            <a:rPr lang="en-GB" sz="1100" dirty="0"/>
                            <a:t>positive </a:t>
                          </a:r>
                          <a:r>
                            <a:rPr lang="en-GB" sz="1000" dirty="0"/>
                            <a:t>= </a:t>
                          </a:r>
                          <a:r>
                            <a:rPr lang="en-GB" sz="1200" b="1" u="sng" dirty="0"/>
                            <a:t>negative</a:t>
                          </a:r>
                          <a:endParaRPr lang="en-GB" sz="1100" b="1" u="sng" dirty="0"/>
                        </a:p>
                      </a:txBody>
                      <a:tcPr marL="63305" marR="63305" marT="31652" marB="31652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32893731"/>
                      </a:ext>
                    </a:extLst>
                  </a:tr>
                  <a:tr h="675647">
                    <a:tc>
                      <a:txBody>
                        <a:bodyPr/>
                        <a:lstStyle/>
                        <a:p>
                          <a:r>
                            <a:rPr lang="en-GB" sz="1100" b="1" dirty="0"/>
                            <a:t>Subtracting</a:t>
                          </a:r>
                          <a:r>
                            <a:rPr lang="en-GB" sz="1100" dirty="0"/>
                            <a:t> a </a:t>
                          </a:r>
                          <a:r>
                            <a:rPr lang="en-GB" sz="1100" b="1" dirty="0"/>
                            <a:t>negative</a:t>
                          </a:r>
                          <a:r>
                            <a:rPr lang="en-GB" sz="1100" dirty="0"/>
                            <a:t> has the same result as </a:t>
                          </a:r>
                          <a:r>
                            <a:rPr lang="en-GB" sz="1100" b="1" dirty="0"/>
                            <a:t>adding</a:t>
                          </a:r>
                          <a:r>
                            <a:rPr lang="en-GB" sz="1100" dirty="0"/>
                            <a:t> a </a:t>
                          </a:r>
                          <a:r>
                            <a:rPr lang="en-GB" sz="1100" b="1" dirty="0"/>
                            <a:t>positive</a:t>
                          </a:r>
                          <a:r>
                            <a:rPr lang="en-GB" sz="1100" dirty="0"/>
                            <a:t> </a:t>
                          </a:r>
                          <a:endParaRPr lang="en-GB" sz="11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5−</m:t>
                              </m:r>
                              <m:d>
                                <m:d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=7</m:t>
                              </m:r>
                            </m:oMath>
                          </a14:m>
                          <a:r>
                            <a:rPr lang="en-GB" sz="1100" dirty="0"/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5+2</m:t>
                              </m:r>
                              <m:r>
                                <a:rPr lang="en-GB" sz="1100" b="0" i="0" smtClean="0">
                                  <a:latin typeface="Cambria Math" panose="02040503050406030204" pitchFamily="18" charset="0"/>
                                </a:rPr>
                                <m:t>=7</m:t>
                              </m:r>
                            </m:oMath>
                          </a14:m>
                          <a:endParaRPr lang="en-GB" sz="1100" dirty="0"/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u="sng" dirty="0"/>
                            <a:t>negative</a:t>
                          </a:r>
                          <a:r>
                            <a:rPr lang="en-GB" sz="11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÷ </m:t>
                              </m:r>
                            </m:oMath>
                          </a14:m>
                          <a:r>
                            <a:rPr lang="en-GB" sz="1100" u="sng" dirty="0"/>
                            <a:t>negative</a:t>
                          </a:r>
                          <a:r>
                            <a:rPr lang="en-GB" sz="11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baseline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  <a:r>
                            <a:rPr lang="en-GB" sz="1200" b="1" dirty="0"/>
                            <a:t>positive</a:t>
                          </a:r>
                          <a:r>
                            <a:rPr lang="en-GB" sz="1100" dirty="0"/>
                            <a:t> </a:t>
                          </a:r>
                        </a:p>
                        <a:p>
                          <a:r>
                            <a:rPr lang="en-GB" sz="1100" dirty="0"/>
                            <a:t>positive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÷ </m:t>
                              </m:r>
                            </m:oMath>
                          </a14:m>
                          <a:r>
                            <a:rPr lang="en-GB" sz="1100" u="sng" dirty="0"/>
                            <a:t>negative</a:t>
                          </a:r>
                          <a:r>
                            <a:rPr lang="en-GB" sz="1100" dirty="0"/>
                            <a:t> = </a:t>
                          </a:r>
                          <a:r>
                            <a:rPr lang="en-GB" sz="1200" b="1" u="sng" dirty="0"/>
                            <a:t>negative</a:t>
                          </a:r>
                          <a:endParaRPr lang="en-GB" sz="1100" b="1" u="sng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b="0" i="0" u="sng" dirty="0">
                              <a:latin typeface="+mn-lt"/>
                              <a:ea typeface="+mn-ea"/>
                            </a:rPr>
                            <a:t>negative</a:t>
                          </a:r>
                          <a:r>
                            <a:rPr lang="en-GB" sz="1100" b="0" i="0" baseline="0" dirty="0">
                              <a:latin typeface="+mn-lt"/>
                              <a:ea typeface="+mn-ea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u="none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÷</m:t>
                              </m:r>
                              <m:r>
                                <a:rPr lang="en-GB" sz="1100" b="0" i="0" u="none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</m:oMath>
                          </a14:m>
                          <a:r>
                            <a:rPr lang="en-GB" sz="1100" dirty="0"/>
                            <a:t>positive </a:t>
                          </a:r>
                          <a:r>
                            <a:rPr lang="en-GB" sz="1000" dirty="0"/>
                            <a:t>= </a:t>
                          </a:r>
                          <a:r>
                            <a:rPr lang="en-GB" sz="1200" b="1" u="sng" dirty="0"/>
                            <a:t>negative</a:t>
                          </a:r>
                          <a:endParaRPr lang="en-GB" sz="1100" b="1" u="sng" dirty="0"/>
                        </a:p>
                      </a:txBody>
                      <a:tcPr marL="63305" marR="63305" marT="31652" marB="31652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1304643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600E0E64-1418-7266-C306-3BECDAB931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1184314"/>
                  </p:ext>
                </p:extLst>
              </p:nvPr>
            </p:nvGraphicFramePr>
            <p:xfrm>
              <a:off x="2184107" y="7487061"/>
              <a:ext cx="4619222" cy="1554014"/>
            </p:xfrm>
            <a:graphic>
              <a:graphicData uri="http://schemas.openxmlformats.org/drawingml/2006/table">
                <a:tbl>
                  <a:tblPr firstRow="1" bandRow="1">
                    <a:tableStyleId>{7E9639D4-E3E2-4D34-9284-5A2195B3D0D7}</a:tableStyleId>
                  </a:tblPr>
                  <a:tblGrid>
                    <a:gridCol w="2667985">
                      <a:extLst>
                        <a:ext uri="{9D8B030D-6E8A-4147-A177-3AD203B41FA5}">
                          <a16:colId xmlns:a16="http://schemas.microsoft.com/office/drawing/2014/main" val="998410684"/>
                        </a:ext>
                      </a:extLst>
                    </a:gridCol>
                    <a:gridCol w="1951237">
                      <a:extLst>
                        <a:ext uri="{9D8B030D-6E8A-4147-A177-3AD203B41FA5}">
                          <a16:colId xmlns:a16="http://schemas.microsoft.com/office/drawing/2014/main" val="1121298129"/>
                        </a:ext>
                      </a:extLst>
                    </a:gridCol>
                  </a:tblGrid>
                  <a:tr h="245321">
                    <a:tc>
                      <a:txBody>
                        <a:bodyPr/>
                        <a:lstStyle/>
                        <a:p>
                          <a:r>
                            <a:rPr lang="en-GB" sz="900" dirty="0"/>
                            <a:t>Negative Numbers  add &amp; subtract</a:t>
                          </a:r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36760" t="-2500" r="-623" b="-54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3208344"/>
                      </a:ext>
                    </a:extLst>
                  </a:tr>
                  <a:tr h="63304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9"/>
                          <a:stretch>
                            <a:fillRect l="-228" t="-39048" r="-73744" b="-1076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36760" t="-39048" r="-623" b="-1076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2893731"/>
                      </a:ext>
                    </a:extLst>
                  </a:tr>
                  <a:tr h="67564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9"/>
                          <a:stretch>
                            <a:fillRect l="-228" t="-131532" r="-73744" b="-18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3305" marR="63305" marT="31652" marB="31652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36760" t="-131532" r="-623" b="-180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304643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Picture 2" descr="Printable 2D shapes worksheets | Free Maths Worksheets">
            <a:extLst>
              <a:ext uri="{FF2B5EF4-FFF2-40B4-BE49-F238E27FC236}">
                <a16:creationId xmlns:a16="http://schemas.microsoft.com/office/drawing/2014/main" id="{61D2DC18-C451-306F-E2DA-521F6DF193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2" t="12772" r="4887" b="28739"/>
          <a:stretch/>
        </p:blipFill>
        <p:spPr bwMode="auto">
          <a:xfrm>
            <a:off x="4014877" y="4819370"/>
            <a:ext cx="2788453" cy="264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0617EF00-577F-EAC7-5285-285C5A4F17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505708"/>
              </p:ext>
            </p:extLst>
          </p:nvPr>
        </p:nvGraphicFramePr>
        <p:xfrm>
          <a:off x="2184107" y="4557135"/>
          <a:ext cx="1743419" cy="290388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43419">
                  <a:extLst>
                    <a:ext uri="{9D8B030D-6E8A-4147-A177-3AD203B41FA5}">
                      <a16:colId xmlns:a16="http://schemas.microsoft.com/office/drawing/2014/main" val="584503562"/>
                    </a:ext>
                  </a:extLst>
                </a:gridCol>
              </a:tblGrid>
              <a:tr h="270523">
                <a:tc>
                  <a:txBody>
                    <a:bodyPr/>
                    <a:lstStyle/>
                    <a:p>
                      <a:r>
                        <a:rPr lang="en-GB" sz="900" dirty="0"/>
                        <a:t>Shape measurements</a:t>
                      </a:r>
                    </a:p>
                  </a:txBody>
                  <a:tcPr marL="63305" marR="63305" marT="31652" marB="3165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527098"/>
                  </a:ext>
                </a:extLst>
              </a:tr>
              <a:tr h="821798">
                <a:tc>
                  <a:txBody>
                    <a:bodyPr/>
                    <a:lstStyle/>
                    <a:p>
                      <a:r>
                        <a:rPr lang="en-GB" sz="900" b="1" dirty="0"/>
                        <a:t>Perimeter </a:t>
                      </a:r>
                    </a:p>
                    <a:p>
                      <a:r>
                        <a:rPr lang="en-GB" sz="900" dirty="0"/>
                        <a:t>length around the edge </a:t>
                      </a:r>
                      <a:r>
                        <a:rPr lang="en-GB" sz="900" b="1" dirty="0"/>
                        <a:t>ADD</a:t>
                      </a:r>
                    </a:p>
                    <a:p>
                      <a:r>
                        <a:rPr lang="en-GB" sz="900" b="1" dirty="0"/>
                        <a:t>units – mm, cm, m …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434543"/>
                  </a:ext>
                </a:extLst>
              </a:tr>
              <a:tr h="905781">
                <a:tc>
                  <a:txBody>
                    <a:bodyPr/>
                    <a:lstStyle/>
                    <a:p>
                      <a:r>
                        <a:rPr lang="en-GB" sz="900" b="1" dirty="0"/>
                        <a:t>Area</a:t>
                      </a:r>
                      <a:r>
                        <a:rPr lang="en-GB" sz="900" dirty="0"/>
                        <a:t> </a:t>
                      </a:r>
                    </a:p>
                    <a:p>
                      <a:r>
                        <a:rPr lang="en-GB" sz="900" dirty="0"/>
                        <a:t>2-dimensional space </a:t>
                      </a:r>
                      <a:r>
                        <a:rPr lang="en-GB" sz="900" b="1" dirty="0"/>
                        <a:t>MULTIPLY</a:t>
                      </a:r>
                      <a:r>
                        <a:rPr lang="en-GB" sz="900" dirty="0"/>
                        <a:t> 2-dimensions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/>
                        <a:t>units² – mm², cm², m² …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576898"/>
                  </a:ext>
                </a:extLst>
              </a:tr>
              <a:tr h="905781">
                <a:tc>
                  <a:txBody>
                    <a:bodyPr/>
                    <a:lstStyle/>
                    <a:p>
                      <a:r>
                        <a:rPr lang="en-GB" sz="900" b="1" dirty="0"/>
                        <a:t>Volume </a:t>
                      </a:r>
                    </a:p>
                    <a:p>
                      <a:r>
                        <a:rPr lang="en-GB" sz="900" dirty="0"/>
                        <a:t>3-dimensional space </a:t>
                      </a:r>
                      <a:r>
                        <a:rPr lang="en-GB" sz="900" b="1" dirty="0"/>
                        <a:t>MULTIPLY</a:t>
                      </a:r>
                      <a:r>
                        <a:rPr lang="en-GB" sz="900" dirty="0"/>
                        <a:t> 3-dimensions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/>
                        <a:t>units³– mm³, cm³, m³ …</a:t>
                      </a:r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925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1808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4797</TotalTime>
  <Words>2589</Words>
  <Application>Microsoft Office PowerPoint</Application>
  <PresentationFormat>A4 Paper (210x297 mm)</PresentationFormat>
  <Paragraphs>595</Paragraphs>
  <Slides>48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Arial</vt:lpstr>
      <vt:lpstr>Calibri</vt:lpstr>
      <vt:lpstr>Calibri Light</vt:lpstr>
      <vt:lpstr>Cambria Math</vt:lpstr>
      <vt:lpstr>Symbol</vt:lpstr>
      <vt:lpstr>Wingdings</vt:lpstr>
      <vt:lpstr>Retrospect</vt:lpstr>
      <vt:lpstr>Office Theme</vt:lpstr>
      <vt:lpstr>Do Now Task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Pupil Premium</dc:title>
  <dc:creator>Rebecca Vaughan</dc:creator>
  <cp:lastModifiedBy>Anna Thorley</cp:lastModifiedBy>
  <cp:revision>542</cp:revision>
  <cp:lastPrinted>2021-08-26T06:46:30Z</cp:lastPrinted>
  <dcterms:created xsi:type="dcterms:W3CDTF">2020-08-25T15:03:31Z</dcterms:created>
  <dcterms:modified xsi:type="dcterms:W3CDTF">2023-05-19T06:20:06Z</dcterms:modified>
</cp:coreProperties>
</file>