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970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5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9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36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3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0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26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88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46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5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0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DCF1C5F7-8420-3A79-D5DE-64B96BE4B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36" r="21664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01999F-9C3A-8A7C-EC88-3743C1216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GB" sz="4800" dirty="0"/>
              <a:t>GCSE Religious 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4AFB00-237E-B36C-C596-C718B9E1B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1875" y="4695161"/>
            <a:ext cx="4695826" cy="2126253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5000"/>
              </a:lnSpc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will the GCSE exam look like in Year 11</a:t>
            </a:r>
          </a:p>
          <a:p>
            <a:pPr marL="342900" lvl="0" indent="-342900">
              <a:lnSpc>
                <a:spcPct val="105000"/>
              </a:lnSpc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are the demands of the course?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will the summer mock exam look like?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</a:t>
            </a:r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do scholars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best revise for RE?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850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DDCF0-3273-81CF-DDE3-C7A392A64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the exam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BBDE2-4ADB-7AEF-F2A4-AF269E622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2352675"/>
            <a:ext cx="5610225" cy="4229100"/>
          </a:xfrm>
          <a:ln w="28575">
            <a:solidFill>
              <a:schemeClr val="accent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b="1" dirty="0"/>
              <a:t>3 exams:</a:t>
            </a:r>
          </a:p>
          <a:p>
            <a:pPr lvl="1"/>
            <a:r>
              <a:rPr lang="en-GB" dirty="0"/>
              <a:t>Christianity – 1 hour</a:t>
            </a:r>
          </a:p>
          <a:p>
            <a:pPr lvl="2"/>
            <a:r>
              <a:rPr lang="en-GB" dirty="0">
                <a:highlight>
                  <a:srgbClr val="FFFF00"/>
                </a:highlight>
              </a:rPr>
              <a:t>two</a:t>
            </a:r>
            <a:r>
              <a:rPr lang="en-GB" dirty="0"/>
              <a:t> of each of a 2, 5, 8 &amp; 15 markers (</a:t>
            </a:r>
            <a:r>
              <a:rPr lang="en-GB" b="1" dirty="0"/>
              <a:t>one</a:t>
            </a:r>
            <a:r>
              <a:rPr lang="en-GB" dirty="0"/>
              <a:t> marking </a:t>
            </a:r>
            <a:r>
              <a:rPr lang="en-GB" dirty="0" err="1"/>
              <a:t>SPaG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Buddhism – 1 hour</a:t>
            </a:r>
          </a:p>
          <a:p>
            <a:pPr lvl="2"/>
            <a:r>
              <a:rPr lang="en-GB" dirty="0">
                <a:highlight>
                  <a:srgbClr val="FFFF00"/>
                </a:highlight>
              </a:rPr>
              <a:t>two</a:t>
            </a:r>
            <a:r>
              <a:rPr lang="en-GB" dirty="0"/>
              <a:t> of each of a 2, 5, 8 &amp; 15 markers (</a:t>
            </a:r>
            <a:r>
              <a:rPr lang="en-GB" b="1" dirty="0"/>
              <a:t>NONE</a:t>
            </a:r>
            <a:r>
              <a:rPr lang="en-GB" dirty="0"/>
              <a:t> marking </a:t>
            </a:r>
            <a:r>
              <a:rPr lang="en-GB" dirty="0" err="1"/>
              <a:t>SPaG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Themes – 2 hours</a:t>
            </a:r>
          </a:p>
          <a:p>
            <a:pPr lvl="2"/>
            <a:r>
              <a:rPr lang="en-GB" dirty="0">
                <a:highlight>
                  <a:srgbClr val="FFFF00"/>
                </a:highlight>
              </a:rPr>
              <a:t>Four</a:t>
            </a:r>
            <a:r>
              <a:rPr lang="en-GB" dirty="0"/>
              <a:t> of each of a 2, 5, 8 &amp; 15 markers (</a:t>
            </a:r>
            <a:r>
              <a:rPr lang="en-GB" b="1" dirty="0"/>
              <a:t>one</a:t>
            </a:r>
            <a:r>
              <a:rPr lang="en-GB" dirty="0"/>
              <a:t> marking </a:t>
            </a:r>
            <a:r>
              <a:rPr lang="en-GB" dirty="0" err="1"/>
              <a:t>SPaG</a:t>
            </a:r>
            <a:r>
              <a:rPr lang="en-GB" dirty="0"/>
              <a:t>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D5D66-9F82-093B-2256-C0A6367EF612}"/>
              </a:ext>
            </a:extLst>
          </p:cNvPr>
          <p:cNvSpPr txBox="1"/>
          <p:nvPr/>
        </p:nvSpPr>
        <p:spPr>
          <a:xfrm>
            <a:off x="8181976" y="5438776"/>
            <a:ext cx="3524250" cy="107721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Current suggested dates:</a:t>
            </a:r>
          </a:p>
          <a:p>
            <a:r>
              <a:rPr lang="en-GB" sz="1600" dirty="0"/>
              <a:t>9</a:t>
            </a:r>
            <a:r>
              <a:rPr lang="en-GB" sz="1600" baseline="30000" dirty="0"/>
              <a:t>th</a:t>
            </a:r>
            <a:r>
              <a:rPr lang="en-GB" sz="1600" dirty="0"/>
              <a:t> May</a:t>
            </a:r>
          </a:p>
          <a:p>
            <a:r>
              <a:rPr lang="en-GB" sz="1600" dirty="0"/>
              <a:t>16</a:t>
            </a:r>
            <a:r>
              <a:rPr lang="en-GB" sz="1600" baseline="30000" dirty="0"/>
              <a:t>th</a:t>
            </a:r>
            <a:r>
              <a:rPr lang="en-GB" sz="1600" dirty="0"/>
              <a:t> May</a:t>
            </a:r>
          </a:p>
          <a:p>
            <a:r>
              <a:rPr lang="en-GB" sz="1600" dirty="0"/>
              <a:t>7</a:t>
            </a:r>
            <a:r>
              <a:rPr lang="en-GB" sz="1600" baseline="30000" dirty="0"/>
              <a:t>th</a:t>
            </a:r>
            <a:r>
              <a:rPr lang="en-GB" sz="1600" dirty="0"/>
              <a:t> June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4A5103-2484-9E6F-5288-DB3F62C0114F}"/>
              </a:ext>
            </a:extLst>
          </p:cNvPr>
          <p:cNvSpPr txBox="1"/>
          <p:nvPr/>
        </p:nvSpPr>
        <p:spPr>
          <a:xfrm>
            <a:off x="6581776" y="2352675"/>
            <a:ext cx="5124449" cy="2862322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Things to note:</a:t>
            </a:r>
          </a:p>
          <a:p>
            <a:endParaRPr lang="en-GB" sz="2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/>
              <a:t>Write in the paper.</a:t>
            </a:r>
          </a:p>
          <a:p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/>
              <a:t>Need to time themselves – a mark a minute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/>
              <a:t>MUST check through their paper after – especially the </a:t>
            </a:r>
            <a:r>
              <a:rPr lang="en-GB" sz="2000" dirty="0" err="1"/>
              <a:t>SPaG</a:t>
            </a:r>
            <a:r>
              <a:rPr lang="en-GB" sz="2000" dirty="0"/>
              <a:t> questions</a:t>
            </a:r>
          </a:p>
        </p:txBody>
      </p:sp>
    </p:spTree>
    <p:extLst>
      <p:ext uri="{BB962C8B-B14F-4D97-AF65-F5344CB8AC3E}">
        <p14:creationId xmlns:p14="http://schemas.microsoft.com/office/powerpoint/2010/main" val="383052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004C2-C5AA-FD05-51DC-BA3023643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demands of the course?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E6BF6-FF60-A8F7-046F-606D486EF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47900"/>
            <a:ext cx="11125200" cy="4476750"/>
          </a:xfrm>
          <a:ln w="28575">
            <a:solidFill>
              <a:schemeClr val="accent2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en-GB" dirty="0"/>
              <a:t>They need to use </a:t>
            </a:r>
            <a:r>
              <a:rPr lang="en-GB" b="1" dirty="0"/>
              <a:t>sources of wisdom</a:t>
            </a:r>
          </a:p>
          <a:p>
            <a:pPr lvl="1"/>
            <a:r>
              <a:rPr lang="en-GB" dirty="0"/>
              <a:t>For religions, this needs to be sacred texts, creeds and writings.</a:t>
            </a:r>
          </a:p>
          <a:p>
            <a:pPr lvl="1"/>
            <a:r>
              <a:rPr lang="en-GB" dirty="0"/>
              <a:t>For themes this can be anything; sacred texts, laws, parental advice, notable figures/leaders etc.</a:t>
            </a:r>
          </a:p>
          <a:p>
            <a:r>
              <a:rPr lang="en-GB" dirty="0"/>
              <a:t>Writing stamina </a:t>
            </a:r>
            <a:r>
              <a:rPr lang="en-GB"/>
              <a:t>– practise</a:t>
            </a:r>
            <a:r>
              <a:rPr lang="en-GB" dirty="0"/>
              <a:t>!</a:t>
            </a:r>
          </a:p>
          <a:p>
            <a:r>
              <a:rPr lang="en-GB" dirty="0"/>
              <a:t>For question 2d, they</a:t>
            </a:r>
            <a:r>
              <a:rPr lang="en-GB" b="1" dirty="0"/>
              <a:t> MUST </a:t>
            </a:r>
            <a:r>
              <a:rPr lang="en-GB" dirty="0"/>
              <a:t>refer to non-religious beliefs to get above 3 out of 15 in that specific question.</a:t>
            </a:r>
          </a:p>
          <a:p>
            <a:r>
              <a:rPr lang="en-GB" b="1" dirty="0"/>
              <a:t>Christianity</a:t>
            </a:r>
            <a:r>
              <a:rPr lang="en-GB" dirty="0"/>
              <a:t> is worth 25% of their grade</a:t>
            </a:r>
          </a:p>
          <a:p>
            <a:pPr lvl="1"/>
            <a:r>
              <a:rPr lang="en-GB" dirty="0"/>
              <a:t>Beliefs</a:t>
            </a:r>
          </a:p>
          <a:p>
            <a:pPr lvl="1"/>
            <a:r>
              <a:rPr lang="en-GB" dirty="0"/>
              <a:t>Practices</a:t>
            </a:r>
          </a:p>
          <a:p>
            <a:r>
              <a:rPr lang="en-GB" b="1" dirty="0"/>
              <a:t>Buddhism</a:t>
            </a:r>
            <a:r>
              <a:rPr lang="en-GB" dirty="0"/>
              <a:t> is worth 25% of their final grade</a:t>
            </a:r>
          </a:p>
          <a:p>
            <a:pPr lvl="1"/>
            <a:r>
              <a:rPr lang="en-GB" dirty="0"/>
              <a:t>Beliefs </a:t>
            </a:r>
          </a:p>
          <a:p>
            <a:pPr lvl="1"/>
            <a:r>
              <a:rPr lang="en-GB" dirty="0"/>
              <a:t>Practices </a:t>
            </a:r>
          </a:p>
          <a:p>
            <a:r>
              <a:rPr lang="en-GB" b="1" dirty="0"/>
              <a:t>Themes</a:t>
            </a:r>
            <a:r>
              <a:rPr lang="en-GB" dirty="0"/>
              <a:t> are worth 50% of their final grade</a:t>
            </a:r>
          </a:p>
          <a:p>
            <a:pPr lvl="1"/>
            <a:r>
              <a:rPr lang="en-GB" dirty="0"/>
              <a:t>Life &amp; death</a:t>
            </a:r>
          </a:p>
          <a:p>
            <a:pPr lvl="1"/>
            <a:r>
              <a:rPr lang="en-GB" dirty="0"/>
              <a:t>Good &amp; evil</a:t>
            </a:r>
          </a:p>
          <a:p>
            <a:pPr lvl="1"/>
            <a:r>
              <a:rPr lang="en-GB" dirty="0"/>
              <a:t>Relationships</a:t>
            </a:r>
          </a:p>
          <a:p>
            <a:pPr lvl="1"/>
            <a:r>
              <a:rPr lang="en-GB" dirty="0"/>
              <a:t>Human rights</a:t>
            </a:r>
          </a:p>
        </p:txBody>
      </p:sp>
    </p:spTree>
    <p:extLst>
      <p:ext uri="{BB962C8B-B14F-4D97-AF65-F5344CB8AC3E}">
        <p14:creationId xmlns:p14="http://schemas.microsoft.com/office/powerpoint/2010/main" val="38921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3469A-308A-9626-BC6B-8FA2454C8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will the summer mock exam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7D365-3605-B4C5-F661-52B7F932DABD}"/>
              </a:ext>
            </a:extLst>
          </p:cNvPr>
          <p:cNvSpPr>
            <a:spLocks noGrp="1"/>
          </p:cNvSpPr>
          <p:nvPr>
            <p:ph idx="1"/>
          </p:nvPr>
        </p:nvSpPr>
        <p:spPr>
          <a:ln w="28575">
            <a:solidFill>
              <a:schemeClr val="accent6"/>
            </a:solidFill>
          </a:ln>
        </p:spPr>
        <p:txBody>
          <a:bodyPr/>
          <a:lstStyle/>
          <a:p>
            <a:r>
              <a:rPr lang="en-GB" b="1" dirty="0"/>
              <a:t>One</a:t>
            </a:r>
            <a:r>
              <a:rPr lang="en-GB" dirty="0"/>
              <a:t> 1 hour Christianity paper</a:t>
            </a:r>
          </a:p>
          <a:p>
            <a:pPr lvl="1"/>
            <a:r>
              <a:rPr lang="en-GB" dirty="0"/>
              <a:t>Beliefs</a:t>
            </a:r>
          </a:p>
          <a:p>
            <a:pPr lvl="1"/>
            <a:r>
              <a:rPr lang="en-GB" dirty="0"/>
              <a:t>Practices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b="1" dirty="0"/>
              <a:t>One</a:t>
            </a:r>
            <a:r>
              <a:rPr lang="en-GB" dirty="0"/>
              <a:t> 1 hour Buddhism paper</a:t>
            </a:r>
          </a:p>
          <a:p>
            <a:pPr lvl="1"/>
            <a:r>
              <a:rPr lang="en-GB" dirty="0"/>
              <a:t>Beliefs </a:t>
            </a:r>
            <a:r>
              <a:rPr lang="en-GB" b="1" u="sng" dirty="0"/>
              <a:t>ONLY</a:t>
            </a:r>
          </a:p>
        </p:txBody>
      </p:sp>
    </p:spTree>
    <p:extLst>
      <p:ext uri="{BB962C8B-B14F-4D97-AF65-F5344CB8AC3E}">
        <p14:creationId xmlns:p14="http://schemas.microsoft.com/office/powerpoint/2010/main" val="159800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C7F17-7C17-7A98-AEFD-AFBBBAF29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scholar best revise for 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55695-4F4E-29FF-15DD-6AAE01F1F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2162175"/>
            <a:ext cx="5553075" cy="4486275"/>
          </a:xfrm>
          <a:ln w="28575">
            <a:solidFill>
              <a:schemeClr val="accent4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/>
              <a:t>Methods:</a:t>
            </a:r>
          </a:p>
          <a:p>
            <a:pPr lvl="1"/>
            <a:r>
              <a:rPr lang="en-GB" dirty="0"/>
              <a:t>Mind maps</a:t>
            </a:r>
          </a:p>
          <a:p>
            <a:pPr lvl="1"/>
            <a:r>
              <a:rPr lang="en-GB" dirty="0"/>
              <a:t>Flashcards</a:t>
            </a:r>
          </a:p>
          <a:p>
            <a:pPr lvl="1"/>
            <a:r>
              <a:rPr lang="en-GB" dirty="0"/>
              <a:t>Revision clocks</a:t>
            </a:r>
          </a:p>
          <a:p>
            <a:pPr lvl="1"/>
            <a:r>
              <a:rPr lang="en-GB" dirty="0"/>
              <a:t>Look cover write check using Cornell notes/keyword lists</a:t>
            </a:r>
          </a:p>
          <a:p>
            <a:pPr lvl="1"/>
            <a:r>
              <a:rPr lang="en-GB" dirty="0"/>
              <a:t>Knowledge organisers in each of their booklets</a:t>
            </a:r>
          </a:p>
          <a:p>
            <a:pPr lvl="1"/>
            <a:r>
              <a:rPr lang="en-GB" dirty="0"/>
              <a:t>Revision lists in their booklets</a:t>
            </a:r>
          </a:p>
          <a:p>
            <a:endParaRPr lang="en-GB" dirty="0"/>
          </a:p>
          <a:p>
            <a:r>
              <a:rPr lang="en-GB" dirty="0"/>
              <a:t>Revising sources of wisdom</a:t>
            </a:r>
          </a:p>
          <a:p>
            <a:r>
              <a:rPr lang="en-GB" dirty="0"/>
              <a:t>Revising denominations for Christianity – have they got examples of specific beliefs relating to specific denominations/liberal or literal Christians?</a:t>
            </a:r>
          </a:p>
          <a:p>
            <a:r>
              <a:rPr lang="en-GB" dirty="0"/>
              <a:t>Revise structure – practice timing themselves answering questions from the knowledge organiser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2A960E-38BA-D826-551D-E49168792071}"/>
              </a:ext>
            </a:extLst>
          </p:cNvPr>
          <p:cNvSpPr txBox="1"/>
          <p:nvPr/>
        </p:nvSpPr>
        <p:spPr>
          <a:xfrm>
            <a:off x="6096000" y="2101287"/>
            <a:ext cx="431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Revision guides/textbooks: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6C1A3B25-71F7-AC1A-17DF-F8D8056A2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596" y="2531507"/>
            <a:ext cx="2730279" cy="4017684"/>
          </a:xfrm>
          <a:prstGeom prst="rect">
            <a:avLst/>
          </a:prstGeom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1FB2EDD7-81B2-CBA8-E2FE-E19F96084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749" y="2531507"/>
            <a:ext cx="2915925" cy="401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9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AccentBoxVTI">
  <a:themeElements>
    <a:clrScheme name="AnalogousFromLightSeed_2SEEDS">
      <a:dk1>
        <a:srgbClr val="000000"/>
      </a:dk1>
      <a:lt1>
        <a:srgbClr val="FFFFFF"/>
      </a:lt1>
      <a:dk2>
        <a:srgbClr val="22363C"/>
      </a:dk2>
      <a:lt2>
        <a:srgbClr val="E2E6E8"/>
      </a:lt2>
      <a:accent1>
        <a:srgbClr val="C18C78"/>
      </a:accent1>
      <a:accent2>
        <a:srgbClr val="CC9099"/>
      </a:accent2>
      <a:accent3>
        <a:srgbClr val="B19F77"/>
      </a:accent3>
      <a:accent4>
        <a:srgbClr val="6DAFA2"/>
      </a:accent4>
      <a:accent5>
        <a:srgbClr val="70ACBC"/>
      </a:accent5>
      <a:accent6>
        <a:srgbClr val="7893C1"/>
      </a:accent6>
      <a:hlink>
        <a:srgbClr val="5E8A9B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372</Words>
  <Application>Microsoft Office PowerPoint</Application>
  <PresentationFormat>Widescreen</PresentationFormat>
  <Paragraphs>61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Neue Haas Grotesk Text Pro</vt:lpstr>
      <vt:lpstr>Wingdings</vt:lpstr>
      <vt:lpstr>AccentBoxVTI</vt:lpstr>
      <vt:lpstr>GCSE Religious Education</vt:lpstr>
      <vt:lpstr>What does the exam look like?</vt:lpstr>
      <vt:lpstr>What are the demands of the course?</vt:lpstr>
      <vt:lpstr>What will the summer mock exam look like?</vt:lpstr>
      <vt:lpstr>How do scholar best revise for 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 Religious Education</dc:title>
  <dc:creator>Melanie Thornhill</dc:creator>
  <cp:lastModifiedBy>Anna Thorley</cp:lastModifiedBy>
  <cp:revision>2</cp:revision>
  <dcterms:created xsi:type="dcterms:W3CDTF">2023-05-09T08:49:51Z</dcterms:created>
  <dcterms:modified xsi:type="dcterms:W3CDTF">2023-05-12T09:14:09Z</dcterms:modified>
</cp:coreProperties>
</file>