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9"/>
  </p:notesMasterIdLst>
  <p:sldIdLst>
    <p:sldId id="342" r:id="rId5"/>
    <p:sldId id="343" r:id="rId6"/>
    <p:sldId id="344" r:id="rId7"/>
    <p:sldId id="345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ne Moore" initials="LM" lastIdx="1" clrIdx="0">
    <p:extLst>
      <p:ext uri="{19B8F6BF-5375-455C-9EA6-DF929625EA0E}">
        <p15:presenceInfo xmlns:p15="http://schemas.microsoft.com/office/powerpoint/2012/main" userId="Lianne Moo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AC3A3-106E-4A9D-BB62-53CE09A936C4}" v="1630" dt="2023-05-09T11:35:51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78363" autoAdjust="0"/>
  </p:normalViewPr>
  <p:slideViewPr>
    <p:cSldViewPr>
      <p:cViewPr varScale="1">
        <p:scale>
          <a:sx n="89" d="100"/>
          <a:sy n="89" d="100"/>
        </p:scale>
        <p:origin x="24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96A46-451B-45E3-B057-52EA315A6ACC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E7B72-7B06-4B8B-B159-D4583EABD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0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altLang="en-US" b="1" u="sng" dirty="0"/>
              <a:t>Teacher Exposition:</a:t>
            </a:r>
          </a:p>
          <a:p>
            <a:pPr algn="just"/>
            <a:r>
              <a:rPr lang="en-GB" altLang="en-US" b="0" u="none" dirty="0"/>
              <a:t>There is </a:t>
            </a:r>
            <a:r>
              <a:rPr lang="en-GB" altLang="en-US" b="1" u="none" dirty="0"/>
              <a:t>NO coursework element within the assessment of GCSE History</a:t>
            </a:r>
            <a:r>
              <a:rPr lang="en-GB" altLang="en-US" b="0" u="none" dirty="0"/>
              <a:t>.</a:t>
            </a:r>
          </a:p>
          <a:p>
            <a:pPr algn="just"/>
            <a:endParaRPr lang="en-GB" altLang="en-US" b="1" u="sng" dirty="0"/>
          </a:p>
          <a:p>
            <a:pPr algn="just"/>
            <a:r>
              <a:rPr lang="en-GB" altLang="en-US" b="0" u="none" dirty="0"/>
              <a:t>The </a:t>
            </a:r>
            <a:r>
              <a:rPr lang="en-GB" altLang="en-US" b="1" u="sng" dirty="0"/>
              <a:t>four</a:t>
            </a:r>
            <a:r>
              <a:rPr lang="en-GB" altLang="en-US" b="1" u="none" dirty="0"/>
              <a:t> studies scholars complete over Year 10 and 11 </a:t>
            </a:r>
            <a:r>
              <a:rPr lang="en-GB" altLang="en-US" b="0" u="none" dirty="0"/>
              <a:t>are </a:t>
            </a:r>
            <a:r>
              <a:rPr lang="en-GB" altLang="en-US" b="1" u="none" dirty="0"/>
              <a:t>assessed across </a:t>
            </a:r>
            <a:r>
              <a:rPr lang="en-GB" altLang="en-US" b="1" u="sng" dirty="0"/>
              <a:t>three</a:t>
            </a:r>
            <a:r>
              <a:rPr lang="en-GB" altLang="en-US" b="1" u="none" dirty="0"/>
              <a:t> papers</a:t>
            </a:r>
            <a:r>
              <a:rPr lang="en-GB" altLang="en-US" b="0" u="none" dirty="0"/>
              <a:t>.</a:t>
            </a:r>
          </a:p>
          <a:p>
            <a:pPr algn="just"/>
            <a:endParaRPr lang="en-GB" altLang="en-US" b="1" u="sng" dirty="0"/>
          </a:p>
          <a:p>
            <a:pPr algn="just"/>
            <a:r>
              <a:rPr lang="en-GB" altLang="en-US" b="1" u="none" dirty="0"/>
              <a:t>The Papers are broken down as:</a:t>
            </a:r>
          </a:p>
          <a:p>
            <a:pPr algn="just"/>
            <a:r>
              <a:rPr lang="en-GB" altLang="en-US" b="1" u="none" dirty="0"/>
              <a:t>[Reveal]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1: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Thematic Study and Historic Environment: (To be completed in Year 11)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Migrants in Britain, c800–present and Notting Hill, c1948–c1970.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en-US" b="1" u="sng" dirty="0"/>
          </a:p>
          <a:p>
            <a:pPr algn="just"/>
            <a:r>
              <a:rPr lang="en-GB" altLang="en-US" b="1" u="none" dirty="0"/>
              <a:t>[Reveal]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None/>
            </a:pPr>
            <a:r>
              <a:rPr lang="en-GB" sz="12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2: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study option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Superpower relations and the Cold War, 1941–91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None/>
            </a:pP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British depth study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(To be completed in Year 11)</a:t>
            </a:r>
            <a:endParaRPr lang="en-GB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reigns of King Richard I and King John, 1189–1216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altLang="en-US" b="1" u="none" dirty="0"/>
              <a:t>[Reveal]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None/>
            </a:pPr>
            <a:r>
              <a:rPr lang="en-GB" sz="1200" b="1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3: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Modern depth study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Mao’s China, 1945–76</a:t>
            </a:r>
            <a:endParaRPr lang="en-GB" sz="1200" b="1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E7B72-7B06-4B8B-B159-D4583EABD2E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55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altLang="en-US" b="1" u="sng" dirty="0"/>
              <a:t>Teacher Exposition:</a:t>
            </a:r>
          </a:p>
          <a:p>
            <a:pPr algn="just"/>
            <a:r>
              <a:rPr lang="en-GB" altLang="en-US" b="0" u="none" dirty="0"/>
              <a:t>As we are </a:t>
            </a:r>
            <a:r>
              <a:rPr lang="en-GB" altLang="en-US" b="1" u="none" dirty="0"/>
              <a:t>halfway through the course </a:t>
            </a:r>
            <a:r>
              <a:rPr lang="en-GB" altLang="en-US" b="0" u="none" dirty="0"/>
              <a:t>– you will sit </a:t>
            </a:r>
            <a:r>
              <a:rPr lang="en-GB" altLang="en-US" b="1" u="none" dirty="0"/>
              <a:t>half</a:t>
            </a:r>
            <a:r>
              <a:rPr lang="en-GB" altLang="en-US" b="0" u="none" dirty="0"/>
              <a:t> of the exams compared to the end of Yr11.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0" u="none" dirty="0"/>
              <a:t>This is </a:t>
            </a:r>
            <a:r>
              <a:rPr lang="en-GB" altLang="en-US" b="1" u="none" dirty="0"/>
              <a:t>great practice</a:t>
            </a:r>
            <a:r>
              <a:rPr lang="en-GB" altLang="en-US" b="0" u="none" dirty="0"/>
              <a:t>!  It will help you get </a:t>
            </a:r>
            <a:r>
              <a:rPr lang="en-GB" altLang="en-US" b="1" u="none" dirty="0"/>
              <a:t>a sense of what’s to come</a:t>
            </a:r>
            <a:r>
              <a:rPr lang="en-GB" altLang="en-US" b="0" u="none" dirty="0"/>
              <a:t>, </a:t>
            </a:r>
            <a:r>
              <a:rPr lang="en-GB" altLang="en-US" b="1" u="none" dirty="0"/>
              <a:t>build confidence </a:t>
            </a:r>
            <a:r>
              <a:rPr lang="en-GB" altLang="en-US" b="0" u="none" dirty="0"/>
              <a:t>and allow us to </a:t>
            </a:r>
            <a:r>
              <a:rPr lang="en-GB" altLang="en-US" b="1" u="none" dirty="0"/>
              <a:t>address mistake over the coming year</a:t>
            </a:r>
            <a:r>
              <a:rPr lang="en-GB" altLang="en-US" b="0" u="none" dirty="0"/>
              <a:t>.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1" u="none" dirty="0"/>
              <a:t>[Reveal]</a:t>
            </a:r>
          </a:p>
          <a:p>
            <a:pPr algn="just"/>
            <a:r>
              <a:rPr lang="en-GB" altLang="en-US" b="0" u="none" dirty="0"/>
              <a:t>Paper 1 Details (Is </a:t>
            </a:r>
            <a:r>
              <a:rPr lang="en-GB" altLang="en-US" b="1" u="none" dirty="0"/>
              <a:t>based on a GCSE Paper 3</a:t>
            </a:r>
            <a:r>
              <a:rPr lang="en-GB" altLang="en-US" b="0" u="none" dirty="0"/>
              <a:t>)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1" u="none" dirty="0"/>
              <a:t>[Reveal]</a:t>
            </a:r>
          </a:p>
          <a:p>
            <a:pPr algn="just"/>
            <a:r>
              <a:rPr lang="en-GB" altLang="en-US" b="0" u="none" dirty="0"/>
              <a:t>This is the </a:t>
            </a:r>
            <a:r>
              <a:rPr lang="en-GB" altLang="en-US" b="1" u="none" dirty="0"/>
              <a:t>content</a:t>
            </a:r>
            <a:r>
              <a:rPr lang="en-GB" altLang="en-US" b="0" u="none" dirty="0"/>
              <a:t> the </a:t>
            </a:r>
            <a:r>
              <a:rPr lang="en-GB" altLang="en-US" b="0" u="none" dirty="0" err="1"/>
              <a:t>EoY</a:t>
            </a:r>
            <a:r>
              <a:rPr lang="en-GB" altLang="en-US" b="0" u="none" dirty="0"/>
              <a:t> exam will cover (you will receive a full ‘revision list’)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1" u="none" dirty="0"/>
              <a:t>[Reveal]</a:t>
            </a:r>
          </a:p>
          <a:p>
            <a:pPr algn="just"/>
            <a:r>
              <a:rPr lang="en-GB" altLang="en-US" b="0" u="none" dirty="0"/>
              <a:t>These are the </a:t>
            </a:r>
            <a:r>
              <a:rPr lang="en-GB" altLang="en-US" b="1" u="none" dirty="0"/>
              <a:t>question types</a:t>
            </a:r>
            <a:r>
              <a:rPr lang="en-GB" altLang="en-US" b="0" u="none" dirty="0"/>
              <a:t>.  You are </a:t>
            </a:r>
            <a:r>
              <a:rPr lang="en-GB" altLang="en-US" b="1" u="none" dirty="0"/>
              <a:t>familiar with them all</a:t>
            </a:r>
            <a:r>
              <a:rPr lang="en-GB" altLang="en-US" b="0" u="none" dirty="0"/>
              <a:t>, </a:t>
            </a:r>
            <a:r>
              <a:rPr lang="en-GB" altLang="en-US" b="1" u="none" dirty="0"/>
              <a:t>apart from the 16 mark</a:t>
            </a:r>
            <a:r>
              <a:rPr lang="en-GB" altLang="en-US" b="0" u="none" dirty="0"/>
              <a:t>, which </a:t>
            </a:r>
            <a:r>
              <a:rPr lang="en-GB" altLang="en-US" b="1" u="none" dirty="0"/>
              <a:t>we shall practise in the final week of this half term.</a:t>
            </a:r>
            <a:endParaRPr lang="en-GB" altLang="en-US" b="1" u="sng" dirty="0"/>
          </a:p>
          <a:p>
            <a:pPr algn="just"/>
            <a:endParaRPr lang="en-GB" alt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E7B72-7B06-4B8B-B159-D4583EABD2E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587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altLang="en-US" b="1" u="sng" dirty="0"/>
              <a:t>Teacher Exposition: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1" u="none" dirty="0"/>
              <a:t>[Reveal]</a:t>
            </a:r>
          </a:p>
          <a:p>
            <a:pPr algn="just"/>
            <a:r>
              <a:rPr lang="en-GB" altLang="en-US" b="0" u="none" dirty="0"/>
              <a:t>Paper 2 Details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1" u="none" dirty="0"/>
              <a:t>[Reveal]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0" u="none" dirty="0"/>
              <a:t>This is the </a:t>
            </a:r>
            <a:r>
              <a:rPr lang="en-GB" altLang="en-US" b="1" u="none" dirty="0"/>
              <a:t>content</a:t>
            </a:r>
            <a:r>
              <a:rPr lang="en-GB" altLang="en-US" b="0" u="none" dirty="0"/>
              <a:t> the </a:t>
            </a:r>
            <a:r>
              <a:rPr lang="en-GB" altLang="en-US" b="0" u="none" dirty="0" err="1"/>
              <a:t>EoY</a:t>
            </a:r>
            <a:r>
              <a:rPr lang="en-GB" altLang="en-US" b="0" u="none" dirty="0"/>
              <a:t> exam will cover (you will receive a full ‘revision list’)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1" u="none" dirty="0"/>
              <a:t>[Reveal]</a:t>
            </a:r>
          </a:p>
          <a:p>
            <a:pPr algn="just"/>
            <a:r>
              <a:rPr lang="en-GB" altLang="en-US" b="0" u="none" dirty="0"/>
              <a:t>These are the </a:t>
            </a:r>
            <a:r>
              <a:rPr lang="en-GB" altLang="en-US" b="1" u="none" dirty="0"/>
              <a:t>question types</a:t>
            </a:r>
            <a:r>
              <a:rPr lang="en-GB" altLang="en-US" b="0" u="none" dirty="0"/>
              <a:t>.  You are </a:t>
            </a:r>
            <a:r>
              <a:rPr lang="en-GB" altLang="en-US" b="1" u="none" dirty="0"/>
              <a:t>familiar with them all</a:t>
            </a:r>
            <a:r>
              <a:rPr lang="en-GB" altLang="en-US" b="0" u="none" dirty="0"/>
              <a:t>, </a:t>
            </a:r>
            <a:r>
              <a:rPr lang="en-GB" altLang="en-US" b="1" u="none" dirty="0"/>
              <a:t>and have practised them in your homework booklets this term.</a:t>
            </a:r>
            <a:endParaRPr lang="en-GB" altLang="en-US" b="1" u="sng" dirty="0"/>
          </a:p>
          <a:p>
            <a:pPr algn="just"/>
            <a:endParaRPr lang="en-GB" alt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E7B72-7B06-4B8B-B159-D4583EABD2E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249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altLang="en-US" b="1" u="sng" dirty="0"/>
              <a:t>Teacher Exposition:</a:t>
            </a:r>
          </a:p>
          <a:p>
            <a:pPr algn="just"/>
            <a:r>
              <a:rPr lang="en-GB" altLang="en-US" b="0" u="none" dirty="0"/>
              <a:t>You need to </a:t>
            </a:r>
            <a:r>
              <a:rPr lang="en-GB" altLang="en-US" b="1" u="none" dirty="0"/>
              <a:t>make sure you KNOW YOUR STUFF</a:t>
            </a:r>
            <a:r>
              <a:rPr lang="en-GB" altLang="en-US" b="0" u="none" dirty="0"/>
              <a:t>!  There is no escaping this, use </a:t>
            </a:r>
            <a:r>
              <a:rPr lang="en-GB" altLang="en-US" b="1" u="none" dirty="0"/>
              <a:t>flashcards</a:t>
            </a:r>
            <a:r>
              <a:rPr lang="en-GB" altLang="en-US" b="0" u="none" dirty="0"/>
              <a:t> / your </a:t>
            </a:r>
            <a:r>
              <a:rPr lang="en-GB" altLang="en-US" b="1" u="none" dirty="0"/>
              <a:t>KOs</a:t>
            </a:r>
            <a:r>
              <a:rPr lang="en-GB" altLang="en-US" b="0" u="none" dirty="0"/>
              <a:t> and or a </a:t>
            </a:r>
            <a:r>
              <a:rPr lang="en-GB" altLang="en-US" b="1" u="none" dirty="0"/>
              <a:t>Revision Clock </a:t>
            </a:r>
            <a:r>
              <a:rPr lang="en-GB" altLang="en-US" b="0" u="none" dirty="0"/>
              <a:t>to secure it in your long term memory.  </a:t>
            </a:r>
          </a:p>
          <a:p>
            <a:pPr algn="just"/>
            <a:endParaRPr lang="en-GB" altLang="en-US" b="0" u="none" dirty="0"/>
          </a:p>
          <a:p>
            <a:pPr algn="just"/>
            <a:r>
              <a:rPr lang="en-GB" altLang="en-US" b="0" u="none" dirty="0"/>
              <a:t>Know the </a:t>
            </a:r>
            <a:r>
              <a:rPr lang="en-GB" altLang="en-US" b="1" u="none" dirty="0"/>
              <a:t>question types </a:t>
            </a:r>
            <a:r>
              <a:rPr lang="en-GB" altLang="en-US" b="0" u="none" dirty="0"/>
              <a:t>you will face and </a:t>
            </a:r>
            <a:r>
              <a:rPr lang="en-GB" altLang="en-US" b="1" u="none" dirty="0"/>
              <a:t>what each one requires</a:t>
            </a:r>
            <a:r>
              <a:rPr lang="en-GB" altLang="en-US" b="0" u="none" dirty="0"/>
              <a:t>. We have </a:t>
            </a:r>
            <a:r>
              <a:rPr lang="en-GB" altLang="en-US" b="1" u="none" dirty="0"/>
              <a:t>practised these often</a:t>
            </a:r>
            <a:r>
              <a:rPr lang="en-GB" altLang="en-US" b="0" u="none" dirty="0"/>
              <a:t>. </a:t>
            </a:r>
            <a:r>
              <a:rPr lang="en-GB" altLang="en-US" b="1" u="none" dirty="0"/>
              <a:t>Consider how you would tackle them and what knowledge you would apply if a topic came up</a:t>
            </a:r>
            <a:r>
              <a:rPr lang="en-GB" altLang="en-US" b="0" u="none" dirty="0"/>
              <a:t>… you’ll </a:t>
            </a:r>
            <a:r>
              <a:rPr lang="en-GB" altLang="en-US" b="1" u="none" dirty="0"/>
              <a:t>need to EXPLAIN for the highest marks so ask yourself  WHY, WHT, WHY</a:t>
            </a:r>
            <a:r>
              <a:rPr lang="en-GB" altLang="en-US" b="0" u="none" dirty="0"/>
              <a:t> – and be sure you could answer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E7B72-7B06-4B8B-B159-D4583EABD2E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02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82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1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50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38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77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0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6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6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08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5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7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59DCA2-B9D7-40AE-9AD8-F90E26096A06}" type="datetimeFigureOut">
              <a:rPr lang="en-GB" smtClean="0"/>
              <a:pPr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83F37C-C842-4951-B114-8F0D16F9EE3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21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187624" y="152847"/>
            <a:ext cx="6480720" cy="50684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GCSE @ CMA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5876" y="6403829"/>
            <a:ext cx="91598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chemeClr val="bg1"/>
                </a:solidFill>
              </a:rPr>
              <a:t>How can I support my child prepare for their History GCSE?</a:t>
            </a:r>
            <a:endParaRPr lang="en-GB" sz="2100" b="1" i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6926"/>
            <a:ext cx="907300" cy="369343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38C5E9E8-1272-41B2-A237-BF64A4B1F72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679869" y="3146735"/>
            <a:ext cx="582129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17375E"/>
                </a:solidFill>
                <a:latin typeface="Calibri" pitchFamily="34" charset="0"/>
                <a:cs typeface="Tahoma" pitchFamily="34" charset="0"/>
              </a:rPr>
              <a:t>How is the History GCSE Assessed? </a:t>
            </a:r>
          </a:p>
        </p:txBody>
      </p:sp>
      <p:pic>
        <p:nvPicPr>
          <p:cNvPr id="6" name="Picture 5" descr="A picture containing text, graphic design, banner, design&#10;&#10;Description automatically generated">
            <a:extLst>
              <a:ext uri="{FF2B5EF4-FFF2-40B4-BE49-F238E27FC236}">
                <a16:creationId xmlns:a16="http://schemas.microsoft.com/office/drawing/2014/main" id="{A013CBDC-2740-8B10-0DB8-B7FFBE9796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0" y="66622"/>
            <a:ext cx="1069456" cy="4154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1B187F-DA40-79C2-C6DC-D1D2815C25A9}"/>
              </a:ext>
            </a:extLst>
          </p:cNvPr>
          <p:cNvSpPr txBox="1"/>
          <p:nvPr/>
        </p:nvSpPr>
        <p:spPr>
          <a:xfrm>
            <a:off x="651970" y="1381239"/>
            <a:ext cx="7128792" cy="1451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Qualification Details: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Qualification: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GCSE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 board: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 Edexcel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Included in the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English Baccalaureate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award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F7B029-F9E9-C7C5-2E81-37389527A4C4}"/>
              </a:ext>
            </a:extLst>
          </p:cNvPr>
          <p:cNvSpPr txBox="1"/>
          <p:nvPr/>
        </p:nvSpPr>
        <p:spPr>
          <a:xfrm>
            <a:off x="637637" y="3305626"/>
            <a:ext cx="7453700" cy="2113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Assessment Pathway: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GCSE exam papers at the end of Year 11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1: Thematic study and historic environment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Written examination: 1 hr and 15 mins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30% of the qualification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4F4B01-833E-96C6-FE78-782EA5D74EDF}"/>
              </a:ext>
            </a:extLst>
          </p:cNvPr>
          <p:cNvSpPr txBox="1"/>
          <p:nvPr/>
        </p:nvSpPr>
        <p:spPr>
          <a:xfrm>
            <a:off x="637637" y="4000944"/>
            <a:ext cx="7453700" cy="14185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2: Period study and British depth study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Written examination: 1 hr and 45 mins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40% of the qualification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045CF5-E20A-AA0E-61E6-2F9B12B077BD}"/>
              </a:ext>
            </a:extLst>
          </p:cNvPr>
          <p:cNvSpPr txBox="1"/>
          <p:nvPr/>
        </p:nvSpPr>
        <p:spPr>
          <a:xfrm>
            <a:off x="651970" y="4016847"/>
            <a:ext cx="7453700" cy="14185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3: Modern depth study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Written examination: 1 hr and 20 mins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30% of the qualification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5F1A024-EE99-DCB2-77F8-C7892D48471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709"/>
          <a:stretch/>
        </p:blipFill>
        <p:spPr>
          <a:xfrm>
            <a:off x="5733666" y="1575339"/>
            <a:ext cx="1350821" cy="115212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7AC46BF-8BDC-6C11-7005-51292065FDF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5053"/>
          <a:stretch/>
        </p:blipFill>
        <p:spPr>
          <a:xfrm>
            <a:off x="5480368" y="3968737"/>
            <a:ext cx="1639285" cy="122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29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187624" y="152847"/>
            <a:ext cx="6480720" cy="50684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GCSE @ CMA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5876" y="6403829"/>
            <a:ext cx="91598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chemeClr val="bg1"/>
                </a:solidFill>
              </a:rPr>
              <a:t>How can I support my child prepare for their History GCSE?</a:t>
            </a:r>
            <a:endParaRPr lang="en-GB" sz="2100" b="1" i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6926"/>
            <a:ext cx="907300" cy="369343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38C5E9E8-1272-41B2-A237-BF64A4B1F72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859209" y="2967397"/>
            <a:ext cx="54626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17375E"/>
                </a:solidFill>
                <a:latin typeface="Calibri" pitchFamily="34" charset="0"/>
                <a:cs typeface="Tahoma" pitchFamily="34" charset="0"/>
              </a:rPr>
              <a:t>What will the Year 10 End of Year Exam Look Like?</a:t>
            </a:r>
          </a:p>
        </p:txBody>
      </p:sp>
      <p:pic>
        <p:nvPicPr>
          <p:cNvPr id="6" name="Picture 5" descr="A picture containing text, graphic design, banner, design&#10;&#10;Description automatically generated">
            <a:extLst>
              <a:ext uri="{FF2B5EF4-FFF2-40B4-BE49-F238E27FC236}">
                <a16:creationId xmlns:a16="http://schemas.microsoft.com/office/drawing/2014/main" id="{A013CBDC-2740-8B10-0DB8-B7FFBE9796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0" y="66622"/>
            <a:ext cx="1069456" cy="41549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F7B029-F9E9-C7C5-2E81-37389527A4C4}"/>
              </a:ext>
            </a:extLst>
          </p:cNvPr>
          <p:cNvSpPr txBox="1"/>
          <p:nvPr/>
        </p:nvSpPr>
        <p:spPr>
          <a:xfrm>
            <a:off x="570167" y="1392158"/>
            <a:ext cx="7453700" cy="3852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 of Year Exam: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1.5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MOCK GCSE exam papers at the end of Year 10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Paper 1 – Monday 5</a:t>
            </a:r>
            <a:r>
              <a:rPr lang="en-GB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June (PM)</a:t>
            </a:r>
            <a:endParaRPr lang="en-GB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3: Modern depth study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Written examination: 1 hr and 20 mins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Covering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studied so far, including: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Chinese Civil War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Hundred Flowers Campaign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Five-Year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CA2112-9942-7296-DADF-0276AB8E014B}"/>
              </a:ext>
            </a:extLst>
          </p:cNvPr>
          <p:cNvSpPr txBox="1"/>
          <p:nvPr/>
        </p:nvSpPr>
        <p:spPr>
          <a:xfrm>
            <a:off x="514282" y="3475555"/>
            <a:ext cx="7453700" cy="28091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 Types assessed: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 can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a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 (4 marks)</a:t>
            </a: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Explaining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event happened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(12 marks)</a:t>
            </a: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Judging the utility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(how useful) two sources are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 marks)</a:t>
            </a: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interpretations differ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(4+4 marks)</a:t>
            </a: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Explaining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FAR you agree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an interpretation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(16 marks)</a:t>
            </a:r>
            <a:endParaRPr lang="en-GB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F9AFFC-882F-3584-8C35-AF6850346FB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709"/>
          <a:stretch/>
        </p:blipFill>
        <p:spPr>
          <a:xfrm>
            <a:off x="6228184" y="1631415"/>
            <a:ext cx="1350821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95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187624" y="152847"/>
            <a:ext cx="6480720" cy="50684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GCSE @ CMA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5876" y="6403829"/>
            <a:ext cx="91598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chemeClr val="bg1"/>
                </a:solidFill>
              </a:rPr>
              <a:t>How can I support my child prepare for their History GCSE?</a:t>
            </a:r>
            <a:endParaRPr lang="en-GB" sz="2100" b="1" i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6926"/>
            <a:ext cx="907300" cy="369343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38C5E9E8-1272-41B2-A237-BF64A4B1F72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859209" y="2967397"/>
            <a:ext cx="546261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17375E"/>
                </a:solidFill>
                <a:latin typeface="Calibri" pitchFamily="34" charset="0"/>
                <a:cs typeface="Tahoma" pitchFamily="34" charset="0"/>
              </a:rPr>
              <a:t>What will the Year 10 End of Year Exam Look Like?</a:t>
            </a:r>
          </a:p>
        </p:txBody>
      </p:sp>
      <p:pic>
        <p:nvPicPr>
          <p:cNvPr id="6" name="Picture 5" descr="A picture containing text, graphic design, banner, design&#10;&#10;Description automatically generated">
            <a:extLst>
              <a:ext uri="{FF2B5EF4-FFF2-40B4-BE49-F238E27FC236}">
                <a16:creationId xmlns:a16="http://schemas.microsoft.com/office/drawing/2014/main" id="{A013CBDC-2740-8B10-0DB8-B7FFBE9796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0" y="66622"/>
            <a:ext cx="1069456" cy="41549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F7B029-F9E9-C7C5-2E81-37389527A4C4}"/>
              </a:ext>
            </a:extLst>
          </p:cNvPr>
          <p:cNvSpPr txBox="1"/>
          <p:nvPr/>
        </p:nvSpPr>
        <p:spPr>
          <a:xfrm>
            <a:off x="570167" y="1392158"/>
            <a:ext cx="7453700" cy="4547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 of Year Exam: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1.5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MOCK GCSE exam papers at the end of Year 10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Paper 2 – Friday 9</a:t>
            </a:r>
            <a:r>
              <a:rPr lang="en-GB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June (PM)</a:t>
            </a:r>
            <a:endParaRPr lang="en-GB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 2: Period study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Written examination: 50 minutes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4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40% of the qualification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Covering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studied earlier this year: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Wartime Conferences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Berlin Crises and Formation of NATO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Cuban Missile Crisis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Collapse of the USSR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CA2112-9942-7296-DADF-0276AB8E014B}"/>
              </a:ext>
            </a:extLst>
          </p:cNvPr>
          <p:cNvSpPr txBox="1"/>
          <p:nvPr/>
        </p:nvSpPr>
        <p:spPr>
          <a:xfrm>
            <a:off x="509579" y="3825773"/>
            <a:ext cx="7453700" cy="21138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4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 Types assessed: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Explain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consequences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(of an event)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(8 marks)</a:t>
            </a: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narrative account 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(tell the story of)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an event 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marks)</a:t>
            </a: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the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importance of an event (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marks)</a:t>
            </a:r>
          </a:p>
          <a:p>
            <a:pPr marL="5143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EFF250-3872-DA7D-A645-7BDA136116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4709"/>
          <a:stretch/>
        </p:blipFill>
        <p:spPr>
          <a:xfrm>
            <a:off x="6228184" y="1631415"/>
            <a:ext cx="1350821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9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187624" y="152847"/>
            <a:ext cx="6480720" cy="50684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GCSE @ CMA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5876" y="6403829"/>
            <a:ext cx="91598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chemeClr val="bg1"/>
                </a:solidFill>
              </a:rPr>
              <a:t>How can I support my child prepare for their History GCSE?</a:t>
            </a:r>
            <a:endParaRPr lang="en-GB" sz="2100" b="1" i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6926"/>
            <a:ext cx="907300" cy="369343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38C5E9E8-1272-41B2-A237-BF64A4B1F72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859209" y="3213618"/>
            <a:ext cx="54626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3200" b="1" dirty="0">
                <a:solidFill>
                  <a:srgbClr val="17375E"/>
                </a:solidFill>
                <a:latin typeface="Calibri" pitchFamily="34" charset="0"/>
                <a:cs typeface="Tahoma" pitchFamily="34" charset="0"/>
              </a:rPr>
              <a:t>How best to revise for History </a:t>
            </a:r>
          </a:p>
        </p:txBody>
      </p:sp>
      <p:pic>
        <p:nvPicPr>
          <p:cNvPr id="6" name="Picture 5" descr="A picture containing text, graphic design, banner, design&#10;&#10;Description automatically generated">
            <a:extLst>
              <a:ext uri="{FF2B5EF4-FFF2-40B4-BE49-F238E27FC236}">
                <a16:creationId xmlns:a16="http://schemas.microsoft.com/office/drawing/2014/main" id="{A013CBDC-2740-8B10-0DB8-B7FFBE9796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0" y="66622"/>
            <a:ext cx="1069456" cy="41549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F7B029-F9E9-C7C5-2E81-37389527A4C4}"/>
              </a:ext>
            </a:extLst>
          </p:cNvPr>
          <p:cNvSpPr txBox="1"/>
          <p:nvPr/>
        </p:nvSpPr>
        <p:spPr>
          <a:xfrm>
            <a:off x="1187623" y="1392158"/>
            <a:ext cx="6836243" cy="463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to revise for GCSE History:</a:t>
            </a:r>
          </a:p>
          <a:p>
            <a:pPr>
              <a:lnSpc>
                <a:spcPct val="107000"/>
              </a:lnSpc>
              <a:spcAft>
                <a:spcPts val="400"/>
              </a:spcAft>
            </a:pPr>
            <a:endParaRPr lang="en-GB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your </a:t>
            </a:r>
            <a:r>
              <a:rPr lang="en-GB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Knowledge Organisers </a:t>
            </a: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create flashcards from them / quiz yourself / Look / Cover / Write / Check and create Revision Clocks.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endParaRPr lang="en-GB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the </a:t>
            </a:r>
            <a:r>
              <a:rPr lang="en-GB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Stories</a:t>
            </a: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your booklets – cover over the text and re-tell the story using your dual-coded notes down the right hand side.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endParaRPr lang="en-GB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the </a:t>
            </a:r>
            <a:r>
              <a:rPr lang="en-GB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causes</a:t>
            </a: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n-GB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consequences</a:t>
            </a: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importance</a:t>
            </a:r>
            <a:r>
              <a:rPr lang="en-GB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events we have studied.</a:t>
            </a: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endParaRPr lang="en-GB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 the </a:t>
            </a:r>
            <a:r>
              <a:rPr lang="en-GB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 types </a:t>
            </a:r>
            <a:r>
              <a:rPr lang="en-GB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BUG them and know what each one requires.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7C5C7F-9B80-CDB8-84C8-156D5638B3F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5076" t="64601" r="19962"/>
          <a:stretch/>
        </p:blipFill>
        <p:spPr>
          <a:xfrm>
            <a:off x="151242" y="5309796"/>
            <a:ext cx="1054924" cy="8446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907CE6-CE8A-4ADE-BE14-B83AD825180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5345" t="64652" r="52055"/>
          <a:stretch/>
        </p:blipFill>
        <p:spPr>
          <a:xfrm>
            <a:off x="223653" y="4196335"/>
            <a:ext cx="910103" cy="8640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50B58B-2BAB-6FBC-83B2-505E9227A8B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017" t="6593" r="43394" b="61791"/>
          <a:stretch/>
        </p:blipFill>
        <p:spPr>
          <a:xfrm>
            <a:off x="64300" y="2094063"/>
            <a:ext cx="1105639" cy="75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6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ustom 2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. CMA History Lesson Template" id="{EAEE01D8-1DE1-49E2-8A11-EB6D92501F6C}" vid="{765F697D-7D0D-428F-9A56-E8D8A30D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6E641D518F56488BCD5A98CE5AD9DA" ma:contentTypeVersion="12" ma:contentTypeDescription="Create a new document." ma:contentTypeScope="" ma:versionID="430163a16bbe65ead98c68cf86b98cd7">
  <xsd:schema xmlns:xsd="http://www.w3.org/2001/XMLSchema" xmlns:xs="http://www.w3.org/2001/XMLSchema" xmlns:p="http://schemas.microsoft.com/office/2006/metadata/properties" xmlns:ns3="d54f0514-5749-4d45-bfd5-28450e5c193c" xmlns:ns4="bd07e0cc-835e-4961-b8f0-b72001f280df" targetNamespace="http://schemas.microsoft.com/office/2006/metadata/properties" ma:root="true" ma:fieldsID="72c7bbad4505052efb9b37a0b84c76e9" ns3:_="" ns4:_="">
    <xsd:import namespace="d54f0514-5749-4d45-bfd5-28450e5c193c"/>
    <xsd:import namespace="bd07e0cc-835e-4961-b8f0-b72001f280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f0514-5749-4d45-bfd5-28450e5c19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07e0cc-835e-4961-b8f0-b72001f280d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A6FC01-F1A6-422D-B466-DFC58F2B83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338212-214B-4CDC-8545-95EABB2F0963}">
  <ds:schemaRefs>
    <ds:schemaRef ds:uri="bd07e0cc-835e-4961-b8f0-b72001f280df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d54f0514-5749-4d45-bfd5-28450e5c193c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A842E1E-87F8-4B7D-8AA7-2C9A50F814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4f0514-5749-4d45-bfd5-28450e5c193c"/>
    <ds:schemaRef ds:uri="bd07e0cc-835e-4961-b8f0-b72001f280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0. CMA History Lesson Template (2)</Template>
  <TotalTime>5236</TotalTime>
  <Words>921</Words>
  <Application>Microsoft Office PowerPoint</Application>
  <PresentationFormat>On-screen Show (4:3)</PresentationFormat>
  <Paragraphs>129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Comic Sans MS</vt:lpstr>
      <vt:lpstr>Symbol</vt:lpstr>
      <vt:lpstr>Tahoma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Lianne Moore</dc:creator>
  <cp:lastModifiedBy>Anna Thorley</cp:lastModifiedBy>
  <cp:revision>169</cp:revision>
  <cp:lastPrinted>2020-11-08T17:00:05Z</cp:lastPrinted>
  <dcterms:created xsi:type="dcterms:W3CDTF">2020-08-02T10:54:46Z</dcterms:created>
  <dcterms:modified xsi:type="dcterms:W3CDTF">2023-05-12T09:16:04Z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0x010100E66E641D518F56488BCD5A98CE5AD9DA</vt:lpwstr>
  </property>
</Properties>
</file>