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6" r:id="rId2"/>
    <p:sldId id="258" r:id="rId3"/>
    <p:sldId id="264" r:id="rId4"/>
    <p:sldId id="265" r:id="rId5"/>
    <p:sldId id="256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476" autoAdjust="0"/>
  </p:normalViewPr>
  <p:slideViewPr>
    <p:cSldViewPr snapToGrid="0">
      <p:cViewPr varScale="1">
        <p:scale>
          <a:sx n="77" d="100"/>
          <a:sy n="77" d="100"/>
        </p:scale>
        <p:origin x="19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3897F-CF0F-4DAA-B2EE-4962ED3F737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0FA4B-D635-4B1A-9381-CE805570EB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8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course is linear. All exams in Summer 2024. No coursework </a:t>
            </a:r>
          </a:p>
          <a:p>
            <a:r>
              <a:rPr lang="en-GB" dirty="0"/>
              <a:t>35%, 35%, 30%. 90 minutes. </a:t>
            </a:r>
          </a:p>
          <a:p>
            <a:r>
              <a:rPr lang="en-GB" dirty="0"/>
              <a:t>Scholars will be required to retrieve knowledge and also interpret a wide range of maps, graphs and figures.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0FA4B-D635-4B1A-9381-CE805570EB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37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0FA4B-D635-4B1A-9381-CE805570EBF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8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Scholars will be required to retrieve place specific knowledge, apply their knowledge and develop their points.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0FA4B-D635-4B1A-9381-CE805570EBF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WARNING – case studies will be different – check stickers! </a:t>
            </a:r>
          </a:p>
          <a:p>
            <a:r>
              <a:rPr lang="en-GB" dirty="0"/>
              <a:t>Families – take it as a learning opportunity.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0FA4B-D635-4B1A-9381-CE805570EB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58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4B34-9000-33F9-9B54-DF331F8DE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38178-0108-7430-610E-AF40DBB42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8F8E-DD58-27CC-8505-53F4CAA1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F9535-D0DA-4ED2-EFA5-B002594D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B9DFE-166F-4C59-A6F1-89D1F289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03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6201-695A-D1A5-C35D-4D731928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8BC3E-449E-C1B9-B00B-549B7092C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0A391-C824-52D4-3096-8CBCAE49A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91BC4-B619-3B6E-3BEB-0772652E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DBFF-A244-A407-5A76-23B8BC1C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2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000EC-1D24-9459-1296-3DC0A9DC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BE1E7-F713-E416-3C7B-0EA408C49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A06C8-1A08-4FE0-BB55-F0DAB9C8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7E2E-2DF0-9ADB-A58F-2CF5C71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B17DE-6D60-B2EB-0E0C-F4ACBA57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15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1723-94BE-A937-38DB-5C600103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FFE6-1F24-F7C6-12B1-4C73EFCE3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3777F-25F1-2C01-8F7E-BDFAC450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4ADC-43BA-26B4-4DCD-1C696B74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12154-54E7-04AE-90D0-BB1F82D1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71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2BAB-5314-C0E1-59AB-7D860ADD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CF12F-F797-C13E-7B06-74E8B190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D1105-D35B-9494-F1BF-5625B926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0721E-1714-D65E-1438-AC695BB0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90559-AC06-5D67-128F-96361EE4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2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3F200-4A4F-458B-169D-94A3F85F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429AC-C445-9AAE-9F35-AE82CECE0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758B0-C2BF-8609-E5D0-A8AB0E4BF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3C7CB-8187-D9A4-8CB4-268FC0B3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27870-F2B4-38EC-D813-8BDB23D2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12334-5B1E-4A46-2C6E-B194B937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32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804C-1703-605F-5067-0F087103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96320-FC48-A6B2-4FFB-EF1DCE97F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CE959-FF2A-53CA-8BB5-AA918D6B0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8D779-680E-7388-5133-231F77A1A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29FD5-7C23-5654-677E-75B5BAE69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074F8-6BBB-A8F4-251F-06F1BA8B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B5FF26-7FD4-1553-F0E2-A4B59D17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79935-4A9E-4FDB-ED83-3DD01FCD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2871-10BA-5513-4EE0-FABD1402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757D7-D743-538D-8319-EB8B9354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8D4B0-2388-A40B-E325-570464D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3B2E2-5888-E173-1A6F-FBF7B248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1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3B5F6-D49E-048B-DF59-2DE9D0BAF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4FE2D-B957-CA80-223D-A47EE9C3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9F4ED-A612-C16A-960D-6B8966A3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10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D8F6-AEBC-2137-4F2A-C770D8C6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33F1A-5683-F397-994C-5C29A43B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12707-D679-6C14-422A-271E3B1B9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68A88-C463-1513-1237-144727C3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ACF8B-23E3-CFBF-D2D4-FD0B0362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04B3-B501-3C7B-7018-A5B3B579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69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F541-AA96-E7D8-6067-781F4F425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6EC21-5153-004A-882A-6F5E8AA85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910C4-7647-04F2-836F-9C18157EF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CDED9-7D4D-708B-07AF-8F186362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4F33F-A119-BA34-CEE9-E34C2E14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2312E-30E0-EAC4-723C-F9485EC3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12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3E39C-1B0E-2209-0E4D-D6F2591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11795-3FB6-1980-2236-3BC2C3BDB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639FB-381E-A8D5-B322-D45355356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F6D5B-E083-4550-9219-ED70CC62052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76F39-2A53-CA44-DA18-4BBD8F6A7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BE22-4C0D-D9B9-76E6-66C4957F0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3721B-7BBB-4EBA-B19D-54A429213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sv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3BCE-2D82-80BF-A9D4-07EF39C3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DDBB8-EEA4-D03D-F1AE-E9056183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D38A3-ECE5-29D1-708B-BF39D1D6C9FE}"/>
              </a:ext>
            </a:extLst>
          </p:cNvPr>
          <p:cNvSpPr txBox="1"/>
          <p:nvPr/>
        </p:nvSpPr>
        <p:spPr>
          <a:xfrm>
            <a:off x="2306170" y="681037"/>
            <a:ext cx="72579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0" dirty="0">
                <a:latin typeface="Tw Cen MT" panose="020B0602020104020603" pitchFamily="34" charset="0"/>
              </a:rPr>
              <a:t>Welcome to </a:t>
            </a:r>
            <a:br>
              <a:rPr lang="en-GB" sz="11000" dirty="0">
                <a:latin typeface="Tw Cen MT" panose="020B0602020104020603" pitchFamily="34" charset="0"/>
              </a:rPr>
            </a:br>
            <a:r>
              <a:rPr lang="en-GB" sz="1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Geography</a:t>
            </a:r>
            <a:r>
              <a:rPr lang="en-GB" sz="11000" dirty="0">
                <a:latin typeface="Tw Cen MT" panose="020B06020201040206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80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A4494-F472-2DA1-8FC2-0EB22BDE23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B18EA41D-0869-E2E0-D9F4-A19DC6EFEA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14A9A-1AC8-F5E7-C10A-282B39264DA5}"/>
              </a:ext>
            </a:extLst>
          </p:cNvPr>
          <p:cNvSpPr txBox="1"/>
          <p:nvPr/>
        </p:nvSpPr>
        <p:spPr>
          <a:xfrm>
            <a:off x="870014" y="477552"/>
            <a:ext cx="997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 1: Physical Geography</a:t>
            </a:r>
            <a:endParaRPr lang="en-GB" sz="3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8CD86-52F0-A58A-7F3B-DC4987C793EE}"/>
              </a:ext>
            </a:extLst>
          </p:cNvPr>
          <p:cNvSpPr/>
          <p:nvPr/>
        </p:nvSpPr>
        <p:spPr>
          <a:xfrm>
            <a:off x="870015" y="1197029"/>
            <a:ext cx="10216444" cy="1666988"/>
          </a:xfrm>
          <a:prstGeom prst="rect">
            <a:avLst/>
          </a:prstGeom>
          <a:solidFill>
            <a:srgbClr val="385723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F6FD-C224-1ADE-63CA-85257BB6B7F5}"/>
              </a:ext>
            </a:extLst>
          </p:cNvPr>
          <p:cNvSpPr/>
          <p:nvPr/>
        </p:nvSpPr>
        <p:spPr>
          <a:xfrm>
            <a:off x="870015" y="3018581"/>
            <a:ext cx="10216444" cy="1666988"/>
          </a:xfrm>
          <a:prstGeom prst="rect">
            <a:avLst/>
          </a:prstGeom>
          <a:solidFill>
            <a:srgbClr val="385723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FE70E-16CA-B7E6-8309-6147810A18AC}"/>
              </a:ext>
            </a:extLst>
          </p:cNvPr>
          <p:cNvSpPr/>
          <p:nvPr/>
        </p:nvSpPr>
        <p:spPr>
          <a:xfrm>
            <a:off x="870015" y="4830792"/>
            <a:ext cx="10216444" cy="1666988"/>
          </a:xfrm>
          <a:prstGeom prst="rect">
            <a:avLst/>
          </a:prstGeom>
          <a:solidFill>
            <a:srgbClr val="385723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A picture containing snow, outdoor, nature&#10;&#10;Description automatically generated">
            <a:extLst>
              <a:ext uri="{FF2B5EF4-FFF2-40B4-BE49-F238E27FC236}">
                <a16:creationId xmlns:a16="http://schemas.microsoft.com/office/drawing/2014/main" id="{57D16E29-029D-B014-0E39-B3EEDD30E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613" y="670236"/>
            <a:ext cx="2348345" cy="234834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044DD-9A29-CF37-6192-372E82DA87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2253" y="2131762"/>
            <a:ext cx="2348345" cy="234834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A827BE-1B4E-8A19-476C-83919D5748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4846" y="4168977"/>
            <a:ext cx="2348345" cy="234834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CD771-175C-D5A1-9BE0-F6447ABDBB2D}"/>
              </a:ext>
            </a:extLst>
          </p:cNvPr>
          <p:cNvSpPr txBox="1"/>
          <p:nvPr/>
        </p:nvSpPr>
        <p:spPr>
          <a:xfrm>
            <a:off x="1260763" y="1213494"/>
            <a:ext cx="9587345" cy="676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Tectonic hazards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Weather hazards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Climate change</a:t>
            </a:r>
          </a:p>
          <a:p>
            <a:pPr lvl="0"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Ecosystems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Tropical rainforests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Hot deserts</a:t>
            </a:r>
          </a:p>
          <a:p>
            <a:pPr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Coastal landscapes in the UK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River landscapes in the UK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defTabSz="623888">
              <a:lnSpc>
                <a:spcPct val="105000"/>
              </a:lnSpc>
            </a:pP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 defTabSz="623888">
              <a:lnSpc>
                <a:spcPct val="105000"/>
              </a:lnSpc>
            </a:pP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0801FCA-FCE0-8EB4-2610-1A96D600C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1866" y="3141253"/>
            <a:ext cx="3319830" cy="122407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B179DF2-540F-C249-6623-0627B614A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7314" y="1373173"/>
            <a:ext cx="3394216" cy="1285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C6324-EDD2-BE03-533F-2CB4F52D6D6E}"/>
              </a:ext>
            </a:extLst>
          </p:cNvPr>
          <p:cNvSpPr txBox="1"/>
          <p:nvPr/>
        </p:nvSpPr>
        <p:spPr>
          <a:xfrm>
            <a:off x="5148501" y="1502221"/>
            <a:ext cx="272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you lived in the path of a hurricane?</a:t>
            </a:r>
          </a:p>
          <a:p>
            <a:pPr algn="ctr"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3B6648D-2E23-1E5B-BA12-947F75884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60669" y="5009536"/>
            <a:ext cx="3696721" cy="12851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41F071-E47F-C399-8B54-F21759BB170F}"/>
              </a:ext>
            </a:extLst>
          </p:cNvPr>
          <p:cNvSpPr txBox="1"/>
          <p:nvPr/>
        </p:nvSpPr>
        <p:spPr>
          <a:xfrm>
            <a:off x="5444708" y="3273412"/>
            <a:ext cx="272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all the world’s rainforests were cut down?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25429-AE48-8B2C-65C4-CE05D62425B9}"/>
              </a:ext>
            </a:extLst>
          </p:cNvPr>
          <p:cNvSpPr txBox="1"/>
          <p:nvPr/>
        </p:nvSpPr>
        <p:spPr>
          <a:xfrm>
            <a:off x="5803643" y="5177380"/>
            <a:ext cx="309923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all UK landscapes were made of the same rock?</a:t>
            </a:r>
          </a:p>
        </p:txBody>
      </p:sp>
    </p:spTree>
    <p:extLst>
      <p:ext uri="{BB962C8B-B14F-4D97-AF65-F5344CB8AC3E}">
        <p14:creationId xmlns:p14="http://schemas.microsoft.com/office/powerpoint/2010/main" val="413588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3A4494-F472-2DA1-8FC2-0EB22BDE23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8EA41D-0869-E2E0-D9F4-A19DC6EF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0"/>
            <a:ext cx="1220724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14A9A-1AC8-F5E7-C10A-282B39264DA5}"/>
              </a:ext>
            </a:extLst>
          </p:cNvPr>
          <p:cNvSpPr txBox="1"/>
          <p:nvPr/>
        </p:nvSpPr>
        <p:spPr>
          <a:xfrm>
            <a:off x="870014" y="477552"/>
            <a:ext cx="997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kern="12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Paper 2: Human Geography </a:t>
            </a:r>
            <a:endParaRPr lang="en-GB" sz="3600" b="1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8CD86-52F0-A58A-7F3B-DC4987C793EE}"/>
              </a:ext>
            </a:extLst>
          </p:cNvPr>
          <p:cNvSpPr/>
          <p:nvPr/>
        </p:nvSpPr>
        <p:spPr>
          <a:xfrm>
            <a:off x="870015" y="1197029"/>
            <a:ext cx="10216444" cy="2058616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F6FD-C224-1ADE-63CA-85257BB6B7F5}"/>
              </a:ext>
            </a:extLst>
          </p:cNvPr>
          <p:cNvSpPr/>
          <p:nvPr/>
        </p:nvSpPr>
        <p:spPr>
          <a:xfrm>
            <a:off x="870015" y="3328791"/>
            <a:ext cx="10216444" cy="1821552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FE70E-16CA-B7E6-8309-6147810A18AC}"/>
              </a:ext>
            </a:extLst>
          </p:cNvPr>
          <p:cNvSpPr/>
          <p:nvPr/>
        </p:nvSpPr>
        <p:spPr>
          <a:xfrm>
            <a:off x="870015" y="5223488"/>
            <a:ext cx="10216444" cy="1274291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D16E29-029D-B014-0E39-B3EEDD30EA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1924" y="722858"/>
            <a:ext cx="2348345" cy="234834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044DD-9A29-CF37-6192-372E82DA8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078" y="2328306"/>
            <a:ext cx="2348345" cy="234834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A827BE-1B4E-8A19-476C-83919D5748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"/>
          <a:stretch/>
        </p:blipFill>
        <p:spPr>
          <a:xfrm>
            <a:off x="9214633" y="4168977"/>
            <a:ext cx="2348345" cy="234834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CD771-175C-D5A1-9BE0-F6447ABDBB2D}"/>
              </a:ext>
            </a:extLst>
          </p:cNvPr>
          <p:cNvSpPr txBox="1"/>
          <p:nvPr/>
        </p:nvSpPr>
        <p:spPr>
          <a:xfrm>
            <a:off x="1260763" y="1213494"/>
            <a:ext cx="9587345" cy="5026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Global patterns of urban change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Urban growth in Rio de Janeiro, Brazil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Urban change in Leicester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Urban sustainability</a:t>
            </a:r>
          </a:p>
          <a:p>
            <a:pPr lvl="0"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global development gap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Rapid economic development in Brazil</a:t>
            </a: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changing UK economy</a:t>
            </a:r>
          </a:p>
          <a:p>
            <a:pPr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Management of natural resources</a:t>
            </a:r>
            <a:b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including food, water, and energy</a:t>
            </a: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C0B78FC-BA8C-F443-0C89-596A465A5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0159" y="3859705"/>
            <a:ext cx="3319830" cy="12240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235472E-A80E-0CD0-5ECE-6501D137D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7576" y="1681082"/>
            <a:ext cx="3394216" cy="1034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27110-6106-DD70-EA51-54AC0E54D450}"/>
              </a:ext>
            </a:extLst>
          </p:cNvPr>
          <p:cNvSpPr txBox="1"/>
          <p:nvPr/>
        </p:nvSpPr>
        <p:spPr>
          <a:xfrm>
            <a:off x="6538763" y="1810130"/>
            <a:ext cx="27298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there was no countryside?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EFACE92-6335-DAB4-9DA7-19BA1EA039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13812" y="5270790"/>
            <a:ext cx="3696721" cy="1285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8D29A2-A99F-C761-236B-90B1036CC5BE}"/>
              </a:ext>
            </a:extLst>
          </p:cNvPr>
          <p:cNvSpPr txBox="1"/>
          <p:nvPr/>
        </p:nvSpPr>
        <p:spPr>
          <a:xfrm>
            <a:off x="6723001" y="3991864"/>
            <a:ext cx="272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there was no international aid?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CE189-CC35-DFCC-D726-4B029842B84E}"/>
              </a:ext>
            </a:extLst>
          </p:cNvPr>
          <p:cNvSpPr txBox="1"/>
          <p:nvPr/>
        </p:nvSpPr>
        <p:spPr>
          <a:xfrm>
            <a:off x="6456786" y="5438634"/>
            <a:ext cx="309923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if the only food we ate was genetically modified?</a:t>
            </a:r>
          </a:p>
        </p:txBody>
      </p:sp>
    </p:spTree>
    <p:extLst>
      <p:ext uri="{BB962C8B-B14F-4D97-AF65-F5344CB8AC3E}">
        <p14:creationId xmlns:p14="http://schemas.microsoft.com/office/powerpoint/2010/main" val="126033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180AF4-69FD-6B91-A72D-1E9774C0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534"/>
            <a:ext cx="12191999" cy="6866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14A9A-1AC8-F5E7-C10A-282B39264DA5}"/>
              </a:ext>
            </a:extLst>
          </p:cNvPr>
          <p:cNvSpPr txBox="1"/>
          <p:nvPr/>
        </p:nvSpPr>
        <p:spPr>
          <a:xfrm>
            <a:off x="870014" y="477552"/>
            <a:ext cx="997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kern="1200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Paper 3: Geographical Skills </a:t>
            </a:r>
            <a:endParaRPr lang="en-GB" sz="3600" b="1" dirty="0">
              <a:solidFill>
                <a:schemeClr val="bg1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8CD86-52F0-A58A-7F3B-DC4987C793EE}"/>
              </a:ext>
            </a:extLst>
          </p:cNvPr>
          <p:cNvSpPr/>
          <p:nvPr/>
        </p:nvSpPr>
        <p:spPr>
          <a:xfrm>
            <a:off x="870015" y="1197029"/>
            <a:ext cx="10216444" cy="2058616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A3F6FD-C224-1ADE-63CA-85257BB6B7F5}"/>
              </a:ext>
            </a:extLst>
          </p:cNvPr>
          <p:cNvSpPr/>
          <p:nvPr/>
        </p:nvSpPr>
        <p:spPr>
          <a:xfrm>
            <a:off x="870015" y="3328791"/>
            <a:ext cx="10216444" cy="1821552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FE70E-16CA-B7E6-8309-6147810A18AC}"/>
              </a:ext>
            </a:extLst>
          </p:cNvPr>
          <p:cNvSpPr/>
          <p:nvPr/>
        </p:nvSpPr>
        <p:spPr>
          <a:xfrm>
            <a:off x="870015" y="5223488"/>
            <a:ext cx="10216444" cy="1274291"/>
          </a:xfrm>
          <a:prstGeom prst="rect">
            <a:avLst/>
          </a:prstGeom>
          <a:solidFill>
            <a:srgbClr val="00206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1044DD-9A29-CF37-6192-372E82DA87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078" y="2328306"/>
            <a:ext cx="2348345" cy="2348345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A827BE-1B4E-8A19-476C-83919D5748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"/>
          <a:stretch/>
        </p:blipFill>
        <p:spPr>
          <a:xfrm>
            <a:off x="9214633" y="4168977"/>
            <a:ext cx="2348345" cy="234834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CD771-175C-D5A1-9BE0-F6447ABDBB2D}"/>
              </a:ext>
            </a:extLst>
          </p:cNvPr>
          <p:cNvSpPr txBox="1"/>
          <p:nvPr/>
        </p:nvSpPr>
        <p:spPr>
          <a:xfrm>
            <a:off x="1065387" y="1353751"/>
            <a:ext cx="9587345" cy="463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 Release Issue Evaluation </a:t>
            </a:r>
          </a:p>
          <a:p>
            <a:pPr lvl="0" defTabSz="623888">
              <a:lnSpc>
                <a:spcPct val="105000"/>
              </a:lnSpc>
            </a:pPr>
            <a:r>
              <a:rPr lang="en-GB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(this could be related to any part of our course!)</a:t>
            </a:r>
            <a:b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23888">
              <a:lnSpc>
                <a:spcPct val="105000"/>
              </a:lnSpc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23888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Unseen fieldwork questions</a:t>
            </a:r>
          </a:p>
          <a:p>
            <a:pPr marL="342900" indent="-342900" defTabSz="623888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Questions on own fieldwork experience</a:t>
            </a:r>
          </a:p>
          <a:p>
            <a:pPr defTabSz="623888">
              <a:lnSpc>
                <a:spcPct val="105000"/>
              </a:lnSpc>
            </a:pP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23888">
              <a:lnSpc>
                <a:spcPct val="105000"/>
              </a:lnSpc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</a:t>
            </a:r>
          </a:p>
          <a:p>
            <a:pPr lvl="0" defTabSz="623888">
              <a:lnSpc>
                <a:spcPct val="105000"/>
              </a:lnSpc>
              <a:spcAft>
                <a:spcPts val="800"/>
              </a:spcAft>
            </a:pPr>
            <a:endParaRPr lang="en-GB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defTabSz="623888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A61D2-6B93-6C00-8CCE-26F91A39C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02" t="22916" r="51484" b="8957"/>
          <a:stretch/>
        </p:blipFill>
        <p:spPr>
          <a:xfrm rot="21280807">
            <a:off x="1028701" y="730025"/>
            <a:ext cx="4143375" cy="5397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42445-0CF2-40A9-474D-40281D3D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88" t="22500" r="52070" b="10208"/>
          <a:stretch/>
        </p:blipFill>
        <p:spPr>
          <a:xfrm rot="573001">
            <a:off x="6389204" y="847626"/>
            <a:ext cx="4045967" cy="5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4A0F-5798-9D24-15F3-1F1D259B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81" y="405570"/>
            <a:ext cx="10515600" cy="1325563"/>
          </a:xfrm>
        </p:spPr>
        <p:txBody>
          <a:bodyPr/>
          <a:lstStyle/>
          <a:p>
            <a:r>
              <a:rPr lang="en-GB" b="1" dirty="0">
                <a:latin typeface="Tw Cen MT" panose="020B0602020104020603" pitchFamily="34" charset="0"/>
              </a:rPr>
              <a:t>How should I revise for Geography?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0A8E5-C231-0A6E-A63B-BF4646AC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Revision guides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Curriculum booklets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Revision clocks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Flash cards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Look / Cover / Check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 Cen MT" panose="020B0602020104020603" pitchFamily="34" charset="0"/>
              </a:rPr>
              <a:t>Discuss topical issues! </a:t>
            </a:r>
          </a:p>
        </p:txBody>
      </p:sp>
      <p:pic>
        <p:nvPicPr>
          <p:cNvPr id="1028" name="Picture 4" descr="GCSE Geography OCR B: Revision Bundle | CGP Books">
            <a:extLst>
              <a:ext uri="{FF2B5EF4-FFF2-40B4-BE49-F238E27FC236}">
                <a16:creationId xmlns:a16="http://schemas.microsoft.com/office/drawing/2014/main" id="{41090233-DB77-8D54-B93D-77F65AF79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3"/>
          <a:stretch/>
        </p:blipFill>
        <p:spPr bwMode="auto">
          <a:xfrm>
            <a:off x="7563975" y="3474524"/>
            <a:ext cx="4628025" cy="33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5DBE7-07E6-B6EB-E976-51E2CE043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3" t="22708" r="48320" b="7917"/>
          <a:stretch/>
        </p:blipFill>
        <p:spPr>
          <a:xfrm rot="616190">
            <a:off x="9077441" y="189628"/>
            <a:ext cx="2563213" cy="33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293</Words>
  <Application>Microsoft Office PowerPoint</Application>
  <PresentationFormat>Widescreen</PresentationFormat>
  <Paragraphs>64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should I revise for Geography?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Juliette Smith</dc:creator>
  <cp:lastModifiedBy>Anna Thorley</cp:lastModifiedBy>
  <cp:revision>4</cp:revision>
  <dcterms:created xsi:type="dcterms:W3CDTF">2023-05-10T14:08:04Z</dcterms:created>
  <dcterms:modified xsi:type="dcterms:W3CDTF">2023-05-12T09:14:50Z</dcterms:modified>
</cp:coreProperties>
</file>