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633" r:id="rId2"/>
    <p:sldId id="653" r:id="rId3"/>
    <p:sldId id="654" r:id="rId4"/>
    <p:sldId id="655" r:id="rId5"/>
    <p:sldId id="642" r:id="rId6"/>
    <p:sldId id="309" r:id="rId7"/>
    <p:sldId id="656" r:id="rId8"/>
    <p:sldId id="6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8F8F5-587C-4923-BA43-43A8205E9080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37A0B-2563-4448-9098-F8CEB5811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5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286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99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788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70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358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553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78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263E4-E88E-4021-B463-E70E981B6E7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22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61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7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38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41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2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52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48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2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6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2A22B6-FB02-4E6A-8EFE-FAF3603F068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752201D-A377-410A-A30F-BDFACFE3E85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39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60F-F55D-462B-AE30-19A2DF52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4BA66-9A87-40F9-BBE7-820A1EB18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/>
              <a:t>You will complete the GCSE course in 2 years. </a:t>
            </a:r>
          </a:p>
          <a:p>
            <a:endParaRPr lang="en-GB" sz="2600" dirty="0"/>
          </a:p>
          <a:p>
            <a:r>
              <a:rPr lang="en-GB" sz="2600" dirty="0"/>
              <a:t>During this time, we will cover 3 themes. </a:t>
            </a:r>
          </a:p>
          <a:p>
            <a:endParaRPr lang="en-GB" sz="2600" dirty="0"/>
          </a:p>
          <a:p>
            <a:pPr algn="l" eaLnBrk="1" hangingPunct="1"/>
            <a:r>
              <a:rPr lang="en-GB" altLang="en-US" sz="2600" u="sng" dirty="0"/>
              <a:t>Theme 1</a:t>
            </a:r>
            <a:r>
              <a:rPr lang="en-GB" altLang="en-US" sz="2600" dirty="0"/>
              <a:t>: Identity and culture</a:t>
            </a:r>
          </a:p>
          <a:p>
            <a:pPr algn="l" eaLnBrk="1" hangingPunct="1"/>
            <a:endParaRPr lang="en-GB" altLang="en-US" sz="2600" dirty="0"/>
          </a:p>
          <a:p>
            <a:pPr algn="l" eaLnBrk="1" hangingPunct="1"/>
            <a:r>
              <a:rPr lang="en-GB" altLang="en-US" sz="2600" u="sng" dirty="0"/>
              <a:t>Theme 2</a:t>
            </a:r>
            <a:r>
              <a:rPr lang="en-GB" altLang="en-US" sz="2600" dirty="0"/>
              <a:t>: Local, national, international and global areas of interest</a:t>
            </a:r>
          </a:p>
          <a:p>
            <a:pPr algn="l" eaLnBrk="1" hangingPunct="1"/>
            <a:endParaRPr lang="en-GB" altLang="en-US" sz="2600" dirty="0"/>
          </a:p>
          <a:p>
            <a:pPr algn="l" eaLnBrk="1" hangingPunct="1"/>
            <a:r>
              <a:rPr lang="en-GB" altLang="en-US" sz="2600" u="sng" dirty="0"/>
              <a:t>Theme 3</a:t>
            </a:r>
            <a:r>
              <a:rPr lang="en-GB" altLang="en-US" sz="2600" dirty="0"/>
              <a:t>: Current and future study and employment</a:t>
            </a:r>
            <a:endParaRPr lang="en-US" altLang="en-US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02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60F-F55D-462B-AE30-19A2DF52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Theme 1 – Identity and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4BA66-9A87-40F9-BBE7-820A1EB180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GB" altLang="en-US" sz="2000" u="sng" dirty="0"/>
              <a:t>Topic 1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Me, my family and friends</a:t>
            </a:r>
          </a:p>
          <a:p>
            <a:pPr algn="l" eaLnBrk="1" hangingPunct="1"/>
            <a:r>
              <a:rPr lang="en-GB" altLang="en-US" sz="2000" dirty="0"/>
              <a:t>Relationships with family and friends</a:t>
            </a:r>
          </a:p>
          <a:p>
            <a:pPr algn="l" eaLnBrk="1" hangingPunct="1"/>
            <a:r>
              <a:rPr lang="en-GB" altLang="en-US" sz="2000" dirty="0"/>
              <a:t>Marriage/partnership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2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Technology in everyday life</a:t>
            </a:r>
          </a:p>
          <a:p>
            <a:pPr algn="l" eaLnBrk="1" hangingPunct="1"/>
            <a:r>
              <a:rPr lang="en-GB" altLang="en-US" sz="2000" dirty="0"/>
              <a:t>Social media &amp; Mobile technology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92BA6-D188-C9B2-5DC8-79C2A22E52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eaLnBrk="1" hangingPunct="1"/>
            <a:r>
              <a:rPr lang="en-GB" altLang="en-US" sz="2000" u="sng" dirty="0"/>
              <a:t>Topic 3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Free-time activities</a:t>
            </a:r>
          </a:p>
          <a:p>
            <a:pPr algn="l" eaLnBrk="1" hangingPunct="1"/>
            <a:r>
              <a:rPr lang="en-GB" altLang="en-US" sz="2000" dirty="0"/>
              <a:t>Music</a:t>
            </a:r>
          </a:p>
          <a:p>
            <a:pPr algn="l" eaLnBrk="1" hangingPunct="1"/>
            <a:r>
              <a:rPr lang="en-GB" altLang="en-US" sz="2000" dirty="0"/>
              <a:t>Cinema and TV</a:t>
            </a:r>
          </a:p>
          <a:p>
            <a:pPr algn="l" eaLnBrk="1" hangingPunct="1"/>
            <a:r>
              <a:rPr lang="en-GB" altLang="en-US" sz="2000" dirty="0"/>
              <a:t>Food and eating out</a:t>
            </a:r>
          </a:p>
          <a:p>
            <a:pPr algn="l" eaLnBrk="1" hangingPunct="1"/>
            <a:r>
              <a:rPr lang="en-GB" altLang="en-US" sz="2000" dirty="0"/>
              <a:t>Sport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4</a:t>
            </a:r>
            <a:r>
              <a:rPr lang="en-GB" altLang="en-US" sz="2000" dirty="0"/>
              <a:t>: Customs and festivals in French-speaking countries/communities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80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60F-F55D-462B-AE30-19A2DF52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Theme 2 – </a:t>
            </a:r>
            <a:r>
              <a:rPr lang="en-GB" altLang="en-US" sz="4800" dirty="0"/>
              <a:t>Local, national, international and global areas of interest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4BA66-9A87-40F9-BBE7-820A1EB180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GB" altLang="en-US" sz="2000" u="sng" dirty="0"/>
              <a:t>Topic 1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Home, town, neighbourhood and region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2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Social issues</a:t>
            </a:r>
          </a:p>
          <a:p>
            <a:pPr algn="l" eaLnBrk="1" hangingPunct="1"/>
            <a:r>
              <a:rPr lang="en-GB" altLang="en-US" sz="2000" dirty="0"/>
              <a:t>Charity/voluntary work</a:t>
            </a:r>
          </a:p>
          <a:p>
            <a:pPr algn="l" eaLnBrk="1" hangingPunct="1"/>
            <a:r>
              <a:rPr lang="en-GB" altLang="en-US" sz="2000" dirty="0"/>
              <a:t>Healthy/unhealthy living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92BA6-D188-C9B2-5DC8-79C2A22E52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eaLnBrk="1" hangingPunct="1"/>
            <a:r>
              <a:rPr lang="en-GB" altLang="en-US" sz="2000" u="sng" dirty="0"/>
              <a:t>Topic 3</a:t>
            </a:r>
            <a:r>
              <a:rPr lang="en-GB" altLang="en-US" sz="2000" dirty="0"/>
              <a:t>: Global issues</a:t>
            </a:r>
          </a:p>
          <a:p>
            <a:pPr algn="l" eaLnBrk="1" hangingPunct="1"/>
            <a:r>
              <a:rPr lang="en-GB" altLang="en-US" sz="2000" dirty="0"/>
              <a:t>The environment</a:t>
            </a:r>
          </a:p>
          <a:p>
            <a:pPr algn="l" eaLnBrk="1" hangingPunct="1"/>
            <a:r>
              <a:rPr lang="en-GB" altLang="en-US" sz="2000" dirty="0"/>
              <a:t>Poverty/homelessness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4</a:t>
            </a:r>
            <a:r>
              <a:rPr lang="en-GB" altLang="en-US" sz="2000" dirty="0"/>
              <a:t>: </a:t>
            </a:r>
          </a:p>
          <a:p>
            <a:pPr algn="l" eaLnBrk="1" hangingPunct="1"/>
            <a:r>
              <a:rPr lang="en-GB" altLang="en-US" sz="2000" dirty="0"/>
              <a:t>Travel and tourism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42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60F-F55D-462B-AE30-19A2DF52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Theme 3 – </a:t>
            </a:r>
            <a:r>
              <a:rPr lang="en-GB" altLang="en-US" sz="4800" dirty="0"/>
              <a:t>Current and future study and employment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92BA6-D188-C9B2-5DC8-79C2A22E5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786378"/>
            <a:ext cx="4937760" cy="4023360"/>
          </a:xfrm>
        </p:spPr>
        <p:txBody>
          <a:bodyPr/>
          <a:lstStyle/>
          <a:p>
            <a:pPr algn="l" eaLnBrk="1" hangingPunct="1"/>
            <a:r>
              <a:rPr lang="en-GB" altLang="en-US" sz="2000" u="sng" dirty="0"/>
              <a:t>Topic 1</a:t>
            </a:r>
            <a:r>
              <a:rPr lang="en-GB" altLang="en-US" sz="2000" dirty="0"/>
              <a:t>: My studies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2</a:t>
            </a:r>
            <a:r>
              <a:rPr lang="en-GB" altLang="en-US" sz="2000" dirty="0"/>
              <a:t>: Life at school/college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3</a:t>
            </a:r>
            <a:r>
              <a:rPr lang="en-GB" altLang="en-US" sz="2000" dirty="0"/>
              <a:t>: Education post-16</a:t>
            </a:r>
          </a:p>
          <a:p>
            <a:pPr algn="l" eaLnBrk="1" hangingPunct="1"/>
            <a:endParaRPr lang="en-GB" altLang="en-US" sz="2000" dirty="0"/>
          </a:p>
          <a:p>
            <a:pPr algn="l" eaLnBrk="1" hangingPunct="1"/>
            <a:r>
              <a:rPr lang="en-GB" altLang="en-US" sz="2000" u="sng" dirty="0"/>
              <a:t>Topic 4</a:t>
            </a:r>
            <a:r>
              <a:rPr lang="en-GB" altLang="en-US" sz="2000" dirty="0"/>
              <a:t>: Jobs, career choices and ambitions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39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844E-84B1-4AE7-9F0F-7C625E51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23EAA-2B99-0055-EA68-C1B4BA2DD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eaLnBrk="1" hangingPunct="1">
              <a:buNone/>
            </a:pPr>
            <a:r>
              <a:rPr lang="en-US" altLang="en-US" sz="2800" dirty="0"/>
              <a:t>Scholars will sit an exam in each of the 4 skills: speaking, writing, reading and listening.</a:t>
            </a:r>
          </a:p>
          <a:p>
            <a:pPr marL="0" indent="0" algn="l" eaLnBrk="1" hangingPunct="1">
              <a:buNone/>
            </a:pPr>
            <a:r>
              <a:rPr lang="en-US" altLang="en-US" sz="2800" dirty="0"/>
              <a:t>Each exam is worth 25% of the final grade.</a:t>
            </a:r>
          </a:p>
          <a:p>
            <a:pPr marL="0" indent="0" algn="l" eaLnBrk="1" hangingPunct="1">
              <a:buNone/>
            </a:pPr>
            <a:r>
              <a:rPr lang="en-US" altLang="en-US" sz="2800" dirty="0"/>
              <a:t>Scholars will sit all four final exams at the end of Year 11 in the Summer Term. </a:t>
            </a:r>
          </a:p>
          <a:p>
            <a:pPr marL="0" indent="0" algn="l" eaLnBrk="1" hangingPunct="1">
              <a:buNone/>
            </a:pPr>
            <a:r>
              <a:rPr lang="en-US" altLang="en-US" sz="2800" dirty="0"/>
              <a:t>The Speaking exam takes place slightly earlier than all the other exams.</a:t>
            </a:r>
          </a:p>
        </p:txBody>
      </p:sp>
    </p:spTree>
    <p:extLst>
      <p:ext uri="{BB962C8B-B14F-4D97-AF65-F5344CB8AC3E}">
        <p14:creationId xmlns:p14="http://schemas.microsoft.com/office/powerpoint/2010/main" val="281754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D801414-C4C6-3C06-EC42-CA91277E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965325"/>
            <a:ext cx="9144000" cy="5075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800" dirty="0"/>
              <a:t>There will be 2 papers to sit this term.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r>
              <a:rPr lang="en-GB" altLang="en-US" sz="2800" dirty="0"/>
              <a:t>Listening – Monday 22</a:t>
            </a:r>
            <a:r>
              <a:rPr lang="en-GB" altLang="en-US" sz="2800" baseline="30000" dirty="0"/>
              <a:t>nd</a:t>
            </a:r>
            <a:r>
              <a:rPr lang="en-GB" altLang="en-US" sz="2800" dirty="0"/>
              <a:t> May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r>
              <a:rPr lang="en-GB" altLang="en-US" sz="2800" dirty="0"/>
              <a:t>Reading – Monday 5</a:t>
            </a:r>
            <a:r>
              <a:rPr lang="en-GB" altLang="en-US" sz="2800" baseline="30000" dirty="0"/>
              <a:t>th</a:t>
            </a:r>
            <a:r>
              <a:rPr lang="en-GB" altLang="en-US" sz="2800" dirty="0"/>
              <a:t> June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sz="3600" dirty="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20D0FB7-0A05-FD75-BDFC-7C5B325EF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34939"/>
            <a:ext cx="8785225" cy="915987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Fan Heiti Std B" pitchFamily="34" charset="-128"/>
                <a:ea typeface="Adobe Fan Heiti Std B" pitchFamily="34" charset="-128"/>
                <a:cs typeface="+mn-cs"/>
              </a:rPr>
              <a:t>The Year 10 End of Year Exam</a:t>
            </a:r>
            <a:endParaRPr kumimoji="0" lang="en-US" alt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dobe Fan Heiti Std B" pitchFamily="34" charset="-128"/>
              <a:ea typeface="Adobe Fan Heiti Std B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07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D801414-C4C6-3C06-EC42-CA91277E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965325"/>
            <a:ext cx="9144000" cy="42130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altLang="en-US" sz="2800" dirty="0"/>
              <a:t>Scholars will have a listening revision lesson and a writing revision lesson. 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r>
              <a:rPr lang="en-GB" altLang="en-US" sz="2800" dirty="0"/>
              <a:t>In these lessons, they will be given a vocab sheet with the vocabulary they need to know to answer the questions successfully. 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r>
              <a:rPr lang="en-GB" altLang="en-US" sz="2800" dirty="0"/>
              <a:t>We will look at how to revise this vocabulary, strategies to use when answering questions and we will complete some practice questions. 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r>
              <a:rPr lang="en-GB" altLang="en-US" sz="2800" dirty="0"/>
              <a:t>Scholars must ensure they know the vocabulary for each exam.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sz="3600" dirty="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20D0FB7-0A05-FD75-BDFC-7C5B325EF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34939"/>
            <a:ext cx="8785225" cy="915987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Fan Heiti Std B" pitchFamily="34" charset="-128"/>
                <a:ea typeface="Adobe Fan Heiti Std B" pitchFamily="34" charset="-128"/>
                <a:cs typeface="+mn-cs"/>
              </a:rPr>
              <a:t>How to Prepare</a:t>
            </a:r>
            <a:endParaRPr kumimoji="0" lang="en-US" alt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dobe Fan Heiti Std B" pitchFamily="34" charset="-128"/>
              <a:ea typeface="Adobe Fan Heiti Std B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06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D801414-C4C6-3C06-EC42-CA91277E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965325"/>
            <a:ext cx="9144000" cy="5075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800" dirty="0"/>
              <a:t>In the revision lesson, we will also share other ways you can revise:</a:t>
            </a:r>
          </a:p>
          <a:p>
            <a:pPr marL="0" indent="0">
              <a:buNone/>
            </a:pPr>
            <a:r>
              <a:rPr lang="en-GB" altLang="en-US" sz="2800" dirty="0"/>
              <a:t>-Knowledge Organisers</a:t>
            </a:r>
          </a:p>
          <a:p>
            <a:pPr marL="0" indent="0">
              <a:buNone/>
            </a:pPr>
            <a:r>
              <a:rPr lang="en-GB" altLang="en-US" sz="2800" dirty="0"/>
              <a:t>-the CGP Workbook</a:t>
            </a:r>
          </a:p>
          <a:p>
            <a:pPr marL="0" indent="0">
              <a:buNone/>
            </a:pPr>
            <a:r>
              <a:rPr lang="en-GB" altLang="en-US" sz="2800" dirty="0"/>
              <a:t>-Kerboodle</a:t>
            </a:r>
          </a:p>
          <a:p>
            <a:pPr marL="0" indent="0">
              <a:buNone/>
            </a:pPr>
            <a:endParaRPr lang="en-GB" altLang="en-US" sz="2800" dirty="0"/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sz="3600" dirty="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20D0FB7-0A05-FD75-BDFC-7C5B325EF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134939"/>
            <a:ext cx="8785225" cy="915987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Fan Heiti Std B" pitchFamily="34" charset="-128"/>
                <a:ea typeface="Adobe Fan Heiti Std B" pitchFamily="34" charset="-128"/>
                <a:cs typeface="+mn-cs"/>
              </a:rPr>
              <a:t>How to Prepare</a:t>
            </a:r>
            <a:endParaRPr kumimoji="0" lang="en-US" altLang="en-US" sz="4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dobe Fan Heiti Std B" pitchFamily="34" charset="-128"/>
              <a:ea typeface="Adobe Fan Heiti Std B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76779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Widescreen</PresentationFormat>
  <Paragraphs>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Fan Heiti Std B</vt:lpstr>
      <vt:lpstr>Calibri</vt:lpstr>
      <vt:lpstr>Calibri Light</vt:lpstr>
      <vt:lpstr>Retrospect</vt:lpstr>
      <vt:lpstr>The Course</vt:lpstr>
      <vt:lpstr>Theme 1 – Identity and Culture</vt:lpstr>
      <vt:lpstr>Theme 2 – Local, national, international and global areas of interest</vt:lpstr>
      <vt:lpstr>Theme 3 – Current and future study and employment</vt:lpstr>
      <vt:lpstr>The exams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Course</dc:title>
  <dc:creator>Anna Thorley</dc:creator>
  <cp:lastModifiedBy>Anna Thorley</cp:lastModifiedBy>
  <cp:revision>1</cp:revision>
  <dcterms:created xsi:type="dcterms:W3CDTF">2023-05-12T09:11:06Z</dcterms:created>
  <dcterms:modified xsi:type="dcterms:W3CDTF">2023-05-12T09:11:38Z</dcterms:modified>
</cp:coreProperties>
</file>