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9"/>
  </p:notesMasterIdLst>
  <p:sldIdLst>
    <p:sldId id="282" r:id="rId3"/>
    <p:sldId id="477" r:id="rId4"/>
    <p:sldId id="263" r:id="rId5"/>
    <p:sldId id="305" r:id="rId6"/>
    <p:sldId id="485" r:id="rId7"/>
    <p:sldId id="478" r:id="rId8"/>
    <p:sldId id="297" r:id="rId9"/>
    <p:sldId id="301" r:id="rId10"/>
    <p:sldId id="484" r:id="rId11"/>
    <p:sldId id="483" r:id="rId12"/>
    <p:sldId id="475" r:id="rId13"/>
    <p:sldId id="613" r:id="rId14"/>
    <p:sldId id="614" r:id="rId15"/>
    <p:sldId id="363" r:id="rId16"/>
    <p:sldId id="393" r:id="rId17"/>
    <p:sldId id="394" r:id="rId18"/>
    <p:sldId id="395" r:id="rId19"/>
    <p:sldId id="615" r:id="rId20"/>
    <p:sldId id="481" r:id="rId21"/>
    <p:sldId id="303" r:id="rId22"/>
    <p:sldId id="488" r:id="rId23"/>
    <p:sldId id="283" r:id="rId24"/>
    <p:sldId id="284" r:id="rId25"/>
    <p:sldId id="610" r:id="rId26"/>
    <p:sldId id="611" r:id="rId27"/>
    <p:sldId id="65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439" autoAdjust="0"/>
  </p:normalViewPr>
  <p:slideViewPr>
    <p:cSldViewPr snapToGrid="0">
      <p:cViewPr varScale="1">
        <p:scale>
          <a:sx n="50" d="100"/>
          <a:sy n="50" d="100"/>
        </p:scale>
        <p:origin x="1284"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3DAE1-B70C-4E4F-BE47-880F8E71BBFD}" type="datetimeFigureOut">
              <a:rPr lang="en-GB" smtClean="0"/>
              <a:t>12/05/2023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E259D-532E-4B8B-BA1E-ECDF9B5A8C0B}" type="slidenum">
              <a:rPr lang="en-GB" smtClean="0"/>
              <a:t>‹#›</a:t>
            </a:fld>
            <a:endParaRPr lang="en-GB"/>
          </a:p>
        </p:txBody>
      </p:sp>
    </p:spTree>
    <p:extLst>
      <p:ext uri="{BB962C8B-B14F-4D97-AF65-F5344CB8AC3E}">
        <p14:creationId xmlns:p14="http://schemas.microsoft.com/office/powerpoint/2010/main" val="382998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Purpose of the evening is to work together to achieve the best for your child and see how best we can support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In this presentation, you are going to hear from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-curriculum leaders of the core subjects on what the GCSE exam will be, the course and the summer mock exam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07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letters have gone out</a:t>
            </a:r>
          </a:p>
          <a:p>
            <a:r>
              <a:rPr lang="en-GB" dirty="0"/>
              <a:t>Masterclasses in English/ maths/ now science </a:t>
            </a:r>
          </a:p>
          <a:p>
            <a:r>
              <a:rPr lang="en-GB" dirty="0"/>
              <a:t>English and maths academic mentor support </a:t>
            </a:r>
          </a:p>
          <a:p>
            <a:endParaRPr lang="en-GB" dirty="0"/>
          </a:p>
        </p:txBody>
      </p:sp>
      <p:sp>
        <p:nvSpPr>
          <p:cNvPr id="4" name="Slide Number Placeholder 3"/>
          <p:cNvSpPr>
            <a:spLocks noGrp="1"/>
          </p:cNvSpPr>
          <p:nvPr>
            <p:ph type="sldNum" sz="quarter" idx="5"/>
          </p:nvPr>
        </p:nvSpPr>
        <p:spPr/>
        <p:txBody>
          <a:bodyPr/>
          <a:lstStyle/>
          <a:p>
            <a:fld id="{E0AE259D-532E-4B8B-BA1E-ECDF9B5A8C0B}" type="slidenum">
              <a:rPr lang="en-GB" smtClean="0"/>
              <a:t>11</a:t>
            </a:fld>
            <a:endParaRPr lang="en-GB"/>
          </a:p>
        </p:txBody>
      </p:sp>
    </p:spTree>
    <p:extLst>
      <p:ext uri="{BB962C8B-B14F-4D97-AF65-F5344CB8AC3E}">
        <p14:creationId xmlns:p14="http://schemas.microsoft.com/office/powerpoint/2010/main" val="369974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insight into the exam timetable.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E259D-532E-4B8B-BA1E-ECDF9B5A8C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2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insight into the exam timetable. </a:t>
            </a:r>
          </a:p>
          <a:p>
            <a:r>
              <a:rPr lang="en-GB" dirty="0"/>
              <a:t>Scholars will be receiving an exam timetable and one will be sent home to you as well.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E259D-532E-4B8B-BA1E-ECDF9B5A8C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21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looking at how memory works. </a:t>
            </a:r>
          </a:p>
          <a:p>
            <a:endParaRPr lang="en-GB" dirty="0"/>
          </a:p>
          <a:p>
            <a:r>
              <a:rPr lang="en-GB" dirty="0"/>
              <a:t>We take information in from all around us in the environment….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F535C0-F2BA-4B1B-B854-591741A50D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9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practice retrieval every lesson in each subject. Revision shouldn’t be feared because we are constantly retrieving our knowledge in lessons to help move it to our long term memory. Revision is an additional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EA0B8A-44AC-44BE-832D-987E72DC3F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46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Lined paper needed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EA0B8A-44AC-44BE-832D-987E72DC3F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1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Some don’t need a fresh start- keep going, keep working hard. </a:t>
            </a:r>
          </a:p>
        </p:txBody>
      </p:sp>
      <p:sp>
        <p:nvSpPr>
          <p:cNvPr id="4" name="Slide Number Placeholder 3"/>
          <p:cNvSpPr>
            <a:spLocks noGrp="1"/>
          </p:cNvSpPr>
          <p:nvPr>
            <p:ph type="sldNum" sz="quarter" idx="5"/>
          </p:nvPr>
        </p:nvSpPr>
        <p:spPr/>
        <p:txBody>
          <a:bodyPr/>
          <a:lstStyle/>
          <a:p>
            <a:fld id="{E0AE259D-532E-4B8B-BA1E-ECDF9B5A8C0B}" type="slidenum">
              <a:rPr lang="en-GB" smtClean="0"/>
              <a:t>20</a:t>
            </a:fld>
            <a:endParaRPr lang="en-GB"/>
          </a:p>
        </p:txBody>
      </p:sp>
    </p:spTree>
    <p:extLst>
      <p:ext uri="{BB962C8B-B14F-4D97-AF65-F5344CB8AC3E}">
        <p14:creationId xmlns:p14="http://schemas.microsoft.com/office/powerpoint/2010/main" val="180583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07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Music and PE unavailable </a:t>
            </a:r>
          </a:p>
        </p:txBody>
      </p:sp>
      <p:sp>
        <p:nvSpPr>
          <p:cNvPr id="4" name="Slide Number Placeholder 3"/>
          <p:cNvSpPr>
            <a:spLocks noGrp="1"/>
          </p:cNvSpPr>
          <p:nvPr>
            <p:ph type="sldNum" sz="quarter" idx="5"/>
          </p:nvPr>
        </p:nvSpPr>
        <p:spPr/>
        <p:txBody>
          <a:bodyPr/>
          <a:lstStyle/>
          <a:p>
            <a:fld id="{E0AE259D-532E-4B8B-BA1E-ECDF9B5A8C0B}" type="slidenum">
              <a:rPr lang="en-GB" smtClean="0"/>
              <a:t>26</a:t>
            </a:fld>
            <a:endParaRPr lang="en-GB"/>
          </a:p>
        </p:txBody>
      </p:sp>
    </p:spTree>
    <p:extLst>
      <p:ext uri="{BB962C8B-B14F-4D97-AF65-F5344CB8AC3E}">
        <p14:creationId xmlns:p14="http://schemas.microsoft.com/office/powerpoint/2010/main" val="392946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 order to ensure the success for the scholars, it is important to see it as a triangulation of families, scholars and 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School: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Lessons/ homework/ </a:t>
            </a:r>
            <a:r>
              <a:rPr lang="en-GB" dirty="0" err="1"/>
              <a:t>enrichement</a:t>
            </a:r>
            <a:r>
              <a:rPr lang="en-GB" dirty="0"/>
              <a:t> opportunities (CCT etc)/ masterclasses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Scholars: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Working hard in lessons, completely homework on time, personal responsibility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Families: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Sending scholars in, supporting from home, working with school, contacting teachers if need to</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2AEBC092-57BA-42D1-88AB-72C309A83A8D}" type="slidenum">
              <a:rPr lang="en-GB" smtClean="0"/>
              <a:t>3</a:t>
            </a:fld>
            <a:endParaRPr lang="en-GB"/>
          </a:p>
        </p:txBody>
      </p:sp>
    </p:spTree>
    <p:extLst>
      <p:ext uri="{BB962C8B-B14F-4D97-AF65-F5344CB8AC3E}">
        <p14:creationId xmlns:p14="http://schemas.microsoft.com/office/powerpoint/2010/main" val="267701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Let’s consider our CMA journey. Firstly, it is important that we do not miss out including your three year of hard work in Year 7, 8 and 9 and also term 1 of year 10. But what does our remaining CMA journey look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journey was shared with Year 10 in January as a reminder of how far they have come and the next steps on their CMA journey, highlighting ‘fresh starts’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are all on this journey together, families, scholars teachers- we want your child to be successful in whatever they want to do next. GCSES are not the end goal but they are part of the journey.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All the knowledge they are learning helps them grow and well rounded scholars/ young adults.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35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goal- we want our scholars to be proud of their results ready for their next steps in life. </a:t>
            </a:r>
          </a:p>
        </p:txBody>
      </p:sp>
      <p:sp>
        <p:nvSpPr>
          <p:cNvPr id="4" name="Slide Number Placeholder 3"/>
          <p:cNvSpPr>
            <a:spLocks noGrp="1"/>
          </p:cNvSpPr>
          <p:nvPr>
            <p:ph type="sldNum" sz="quarter" idx="5"/>
          </p:nvPr>
        </p:nvSpPr>
        <p:spPr/>
        <p:txBody>
          <a:bodyPr/>
          <a:lstStyle/>
          <a:p>
            <a:fld id="{E0AE259D-532E-4B8B-BA1E-ECDF9B5A8C0B}" type="slidenum">
              <a:rPr lang="en-GB" smtClean="0"/>
              <a:t>5</a:t>
            </a:fld>
            <a:endParaRPr lang="en-GB"/>
          </a:p>
        </p:txBody>
      </p:sp>
    </p:spTree>
    <p:extLst>
      <p:ext uri="{BB962C8B-B14F-4D97-AF65-F5344CB8AC3E}">
        <p14:creationId xmlns:p14="http://schemas.microsoft.com/office/powerpoint/2010/main" val="252506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has been split into two grades (around 5% of the country will achieve a grade 9 determined after whole cohort has sat the exams)</a:t>
            </a:r>
          </a:p>
          <a:p>
            <a:endParaRPr lang="en-GB" dirty="0"/>
          </a:p>
          <a:p>
            <a:r>
              <a:rPr lang="en-GB" dirty="0"/>
              <a:t>Both 4 and 5 are seen as a ‘pass’ with 5 being a strong pass. However, this depends on next steps which I will discuss more later. </a:t>
            </a:r>
          </a:p>
        </p:txBody>
      </p:sp>
      <p:sp>
        <p:nvSpPr>
          <p:cNvPr id="4" name="Slide Number Placeholder 3"/>
          <p:cNvSpPr>
            <a:spLocks noGrp="1"/>
          </p:cNvSpPr>
          <p:nvPr>
            <p:ph type="sldNum" sz="quarter" idx="5"/>
          </p:nvPr>
        </p:nvSpPr>
        <p:spPr/>
        <p:txBody>
          <a:bodyPr/>
          <a:lstStyle/>
          <a:p>
            <a:fld id="{E0AE259D-532E-4B8B-BA1E-ECDF9B5A8C0B}" type="slidenum">
              <a:rPr lang="en-GB" smtClean="0"/>
              <a:t>6</a:t>
            </a:fld>
            <a:endParaRPr lang="en-GB"/>
          </a:p>
        </p:txBody>
      </p:sp>
    </p:spTree>
    <p:extLst>
      <p:ext uri="{BB962C8B-B14F-4D97-AF65-F5344CB8AC3E}">
        <p14:creationId xmlns:p14="http://schemas.microsoft.com/office/powerpoint/2010/main" val="321403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04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Apprenticeship is paid work alongside college 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66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English two subjects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06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Reading opinion things- guardian/ </a:t>
            </a:r>
            <a:r>
              <a:rPr lang="en-GB" dirty="0" err="1"/>
              <a:t>bbc</a:t>
            </a:r>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263BE-7BBB-47B5-A5BD-B40B74640B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3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A22B6-FB02-4E6A-8EFE-FAF3603F068C}"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201D-A377-410A-A30F-BDFACFE3E85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68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A22B6-FB02-4E6A-8EFE-FAF3603F068C}"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229259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A22B6-FB02-4E6A-8EFE-FAF3603F068C}"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368133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7CCD67-B715-4490-965A-DB0741CCC54F}"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B2AA2-641C-42AD-A565-4D2147A2727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CCD67-B715-4490-965A-DB0741CCC54F}"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112233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7CCD67-B715-4490-965A-DB0741CCC54F}"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B2AA2-641C-42AD-A565-4D2147A2727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27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CCD67-B715-4490-965A-DB0741CCC54F}"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273342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CCD67-B715-4490-965A-DB0741CCC54F}" type="datetimeFigureOut">
              <a:rPr lang="en-GB" smtClean="0"/>
              <a:t>12/05/2023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185918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CCD67-B715-4490-965A-DB0741CCC54F}"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2465462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27CCD67-B715-4490-965A-DB0741CCC54F}" type="datetimeFigureOut">
              <a:rPr lang="en-GB" smtClean="0"/>
              <a:t>12/05/2023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4263600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7CCD67-B715-4490-965A-DB0741CCC54F}" type="datetimeFigureOut">
              <a:rPr lang="en-GB" smtClean="0"/>
              <a:t>12/05/2023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BB2AA2-641C-42AD-A565-4D2147A27277}" type="slidenum">
              <a:rPr lang="en-GB" smtClean="0"/>
              <a:t>‹#›</a:t>
            </a:fld>
            <a:endParaRPr lang="en-GB"/>
          </a:p>
        </p:txBody>
      </p:sp>
    </p:spTree>
    <p:extLst>
      <p:ext uri="{BB962C8B-B14F-4D97-AF65-F5344CB8AC3E}">
        <p14:creationId xmlns:p14="http://schemas.microsoft.com/office/powerpoint/2010/main" val="16119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A22B6-FB02-4E6A-8EFE-FAF3603F068C}"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232096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7CCD67-B715-4490-965A-DB0741CCC54F}"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112997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CCD67-B715-4490-965A-DB0741CCC54F}"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125099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CCD67-B715-4490-965A-DB0741CCC54F}"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B2AA2-641C-42AD-A565-4D2147A27277}" type="slidenum">
              <a:rPr lang="en-GB" smtClean="0"/>
              <a:t>‹#›</a:t>
            </a:fld>
            <a:endParaRPr lang="en-GB"/>
          </a:p>
        </p:txBody>
      </p:sp>
    </p:spTree>
    <p:extLst>
      <p:ext uri="{BB962C8B-B14F-4D97-AF65-F5344CB8AC3E}">
        <p14:creationId xmlns:p14="http://schemas.microsoft.com/office/powerpoint/2010/main" val="368816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A22B6-FB02-4E6A-8EFE-FAF3603F068C}"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2201D-A377-410A-A30F-BDFACFE3E85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A22B6-FB02-4E6A-8EFE-FAF3603F068C}"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122056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A22B6-FB02-4E6A-8EFE-FAF3603F068C}" type="datetimeFigureOut">
              <a:rPr lang="en-GB" smtClean="0"/>
              <a:t>12/05/2023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95095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A22B6-FB02-4E6A-8EFE-FAF3603F068C}"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71920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2A22B6-FB02-4E6A-8EFE-FAF3603F068C}" type="datetimeFigureOut">
              <a:rPr lang="en-GB" smtClean="0"/>
              <a:t>12/05/2023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137910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2A22B6-FB02-4E6A-8EFE-FAF3603F068C}" type="datetimeFigureOut">
              <a:rPr lang="en-GB" smtClean="0"/>
              <a:t>12/05/2023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52201D-A377-410A-A30F-BDFACFE3E857}" type="slidenum">
              <a:rPr lang="en-GB" smtClean="0"/>
              <a:t>‹#›</a:t>
            </a:fld>
            <a:endParaRPr lang="en-GB"/>
          </a:p>
        </p:txBody>
      </p:sp>
    </p:spTree>
    <p:extLst>
      <p:ext uri="{BB962C8B-B14F-4D97-AF65-F5344CB8AC3E}">
        <p14:creationId xmlns:p14="http://schemas.microsoft.com/office/powerpoint/2010/main" val="75991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2A22B6-FB02-4E6A-8EFE-FAF3603F068C}"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2201D-A377-410A-A30F-BDFACFE3E857}" type="slidenum">
              <a:rPr lang="en-GB" smtClean="0"/>
              <a:t>‹#›</a:t>
            </a:fld>
            <a:endParaRPr lang="en-GB"/>
          </a:p>
        </p:txBody>
      </p:sp>
    </p:spTree>
    <p:extLst>
      <p:ext uri="{BB962C8B-B14F-4D97-AF65-F5344CB8AC3E}">
        <p14:creationId xmlns:p14="http://schemas.microsoft.com/office/powerpoint/2010/main" val="25798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2A22B6-FB02-4E6A-8EFE-FAF3603F068C}" type="datetimeFigureOut">
              <a:rPr lang="en-GB" smtClean="0"/>
              <a:t>12/05/2023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52201D-A377-410A-A30F-BDFACFE3E85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3416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7CCD67-B715-4490-965A-DB0741CCC54F}" type="datetimeFigureOut">
              <a:rPr lang="en-GB" smtClean="0"/>
              <a:t>12/05/2023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BB2AA2-641C-42AD-A565-4D2147A2727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70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411185" y="2752801"/>
            <a:ext cx="9004054" cy="2209492"/>
          </a:xfrm>
          <a:ln w="38100">
            <a:solidFill>
              <a:schemeClr val="accent1"/>
            </a:solidFill>
          </a:ln>
        </p:spPr>
        <p:txBody>
          <a:bodyPr>
            <a:normAutofit/>
          </a:bodyPr>
          <a:lstStyle/>
          <a:p>
            <a:pPr marL="0" indent="0" algn="ctr">
              <a:buNone/>
            </a:pPr>
            <a:r>
              <a:rPr lang="en-GB" sz="4800" i="1" dirty="0"/>
              <a:t>How can you support your child during summer mock exams and beyond?</a:t>
            </a:r>
          </a:p>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215" y="281139"/>
            <a:ext cx="4405459" cy="1789718"/>
          </a:xfrm>
          <a:prstGeom prst="rect">
            <a:avLst/>
          </a:prstGeom>
        </p:spPr>
      </p:pic>
      <p:sp>
        <p:nvSpPr>
          <p:cNvPr id="5" name="TextBox 4">
            <a:extLst>
              <a:ext uri="{FF2B5EF4-FFF2-40B4-BE49-F238E27FC236}">
                <a16:creationId xmlns:a16="http://schemas.microsoft.com/office/drawing/2014/main" id="{C38D46E2-9297-D651-B77E-2E1AD4D817C2}"/>
              </a:ext>
            </a:extLst>
          </p:cNvPr>
          <p:cNvSpPr txBox="1"/>
          <p:nvPr/>
        </p:nvSpPr>
        <p:spPr>
          <a:xfrm>
            <a:off x="323385" y="189571"/>
            <a:ext cx="3456878" cy="1569660"/>
          </a:xfrm>
          <a:prstGeom prst="rect">
            <a:avLst/>
          </a:prstGeom>
          <a:noFill/>
        </p:spPr>
        <p:txBody>
          <a:bodyPr wrap="square" rtlCol="0">
            <a:spAutoFit/>
          </a:bodyPr>
          <a:lstStyle/>
          <a:p>
            <a:r>
              <a:rPr lang="en-GB" sz="2400" b="1" dirty="0"/>
              <a:t>Consider the below question and prompts; discuss with your child before we begin. </a:t>
            </a:r>
          </a:p>
        </p:txBody>
      </p:sp>
      <p:sp>
        <p:nvSpPr>
          <p:cNvPr id="2" name="TextBox 1">
            <a:extLst>
              <a:ext uri="{FF2B5EF4-FFF2-40B4-BE49-F238E27FC236}">
                <a16:creationId xmlns:a16="http://schemas.microsoft.com/office/drawing/2014/main" id="{921EE2E7-39B5-4659-E32F-BFB91EFA06F4}"/>
              </a:ext>
            </a:extLst>
          </p:cNvPr>
          <p:cNvSpPr txBox="1"/>
          <p:nvPr/>
        </p:nvSpPr>
        <p:spPr>
          <a:xfrm>
            <a:off x="223024" y="5352585"/>
            <a:ext cx="2274849" cy="646331"/>
          </a:xfrm>
          <a:prstGeom prst="rect">
            <a:avLst/>
          </a:prstGeom>
          <a:noFill/>
        </p:spPr>
        <p:txBody>
          <a:bodyPr wrap="square" rtlCol="0">
            <a:spAutoFit/>
          </a:bodyPr>
          <a:lstStyle/>
          <a:p>
            <a:r>
              <a:rPr lang="en-GB" b="1" dirty="0">
                <a:solidFill>
                  <a:srgbClr val="0070C0"/>
                </a:solidFill>
              </a:rPr>
              <a:t>What subject went well during report?</a:t>
            </a:r>
          </a:p>
        </p:txBody>
      </p:sp>
      <p:sp>
        <p:nvSpPr>
          <p:cNvPr id="6" name="TextBox 5">
            <a:extLst>
              <a:ext uri="{FF2B5EF4-FFF2-40B4-BE49-F238E27FC236}">
                <a16:creationId xmlns:a16="http://schemas.microsoft.com/office/drawing/2014/main" id="{52013540-E28A-F8CF-98FC-DE72B50B04FF}"/>
              </a:ext>
            </a:extLst>
          </p:cNvPr>
          <p:cNvSpPr txBox="1"/>
          <p:nvPr/>
        </p:nvSpPr>
        <p:spPr>
          <a:xfrm>
            <a:off x="2940067" y="5321071"/>
            <a:ext cx="2274849" cy="646331"/>
          </a:xfrm>
          <a:prstGeom prst="rect">
            <a:avLst/>
          </a:prstGeom>
          <a:noFill/>
        </p:spPr>
        <p:txBody>
          <a:bodyPr wrap="square" rtlCol="0">
            <a:spAutoFit/>
          </a:bodyPr>
          <a:lstStyle/>
          <a:p>
            <a:r>
              <a:rPr lang="en-GB" b="1" dirty="0">
                <a:solidFill>
                  <a:schemeClr val="accent1">
                    <a:lumMod val="75000"/>
                  </a:schemeClr>
                </a:solidFill>
              </a:rPr>
              <a:t>What subject do  you need to work on?</a:t>
            </a:r>
          </a:p>
        </p:txBody>
      </p:sp>
      <p:sp>
        <p:nvSpPr>
          <p:cNvPr id="7" name="TextBox 6">
            <a:extLst>
              <a:ext uri="{FF2B5EF4-FFF2-40B4-BE49-F238E27FC236}">
                <a16:creationId xmlns:a16="http://schemas.microsoft.com/office/drawing/2014/main" id="{46E2638F-3282-7A2E-16A6-A94CD36B3534}"/>
              </a:ext>
            </a:extLst>
          </p:cNvPr>
          <p:cNvSpPr txBox="1"/>
          <p:nvPr/>
        </p:nvSpPr>
        <p:spPr>
          <a:xfrm>
            <a:off x="6214946" y="5321071"/>
            <a:ext cx="2274849" cy="923330"/>
          </a:xfrm>
          <a:prstGeom prst="rect">
            <a:avLst/>
          </a:prstGeom>
          <a:noFill/>
        </p:spPr>
        <p:txBody>
          <a:bodyPr wrap="square" rtlCol="0">
            <a:spAutoFit/>
          </a:bodyPr>
          <a:lstStyle/>
          <a:p>
            <a:r>
              <a:rPr lang="en-GB" b="1" dirty="0">
                <a:solidFill>
                  <a:schemeClr val="accent1">
                    <a:lumMod val="50000"/>
                  </a:schemeClr>
                </a:solidFill>
              </a:rPr>
              <a:t>What have you been doing to work on that?</a:t>
            </a:r>
          </a:p>
        </p:txBody>
      </p:sp>
      <p:sp>
        <p:nvSpPr>
          <p:cNvPr id="8" name="TextBox 7">
            <a:extLst>
              <a:ext uri="{FF2B5EF4-FFF2-40B4-BE49-F238E27FC236}">
                <a16:creationId xmlns:a16="http://schemas.microsoft.com/office/drawing/2014/main" id="{72F8CCFB-C2C7-8F94-91C4-2A0084C8FFC1}"/>
              </a:ext>
            </a:extLst>
          </p:cNvPr>
          <p:cNvSpPr txBox="1"/>
          <p:nvPr/>
        </p:nvSpPr>
        <p:spPr>
          <a:xfrm>
            <a:off x="9489825" y="5316104"/>
            <a:ext cx="2274849" cy="923330"/>
          </a:xfrm>
          <a:prstGeom prst="rect">
            <a:avLst/>
          </a:prstGeom>
          <a:noFill/>
        </p:spPr>
        <p:txBody>
          <a:bodyPr wrap="square" rtlCol="0">
            <a:spAutoFit/>
          </a:bodyPr>
          <a:lstStyle/>
          <a:p>
            <a:r>
              <a:rPr lang="en-GB" b="1" dirty="0">
                <a:solidFill>
                  <a:srgbClr val="00B0F0"/>
                </a:solidFill>
              </a:rPr>
              <a:t>How often have you been revising for your subjects so far?</a:t>
            </a:r>
          </a:p>
        </p:txBody>
      </p:sp>
    </p:spTree>
    <p:extLst>
      <p:ext uri="{BB962C8B-B14F-4D97-AF65-F5344CB8AC3E}">
        <p14:creationId xmlns:p14="http://schemas.microsoft.com/office/powerpoint/2010/main" val="2496036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425-64FA-B1CB-3E0D-6C0FF5E5A44B}"/>
              </a:ext>
            </a:extLst>
          </p:cNvPr>
          <p:cNvSpPr>
            <a:spLocks noGrp="1"/>
          </p:cNvSpPr>
          <p:nvPr>
            <p:ph type="title"/>
          </p:nvPr>
        </p:nvSpPr>
        <p:spPr/>
        <p:txBody>
          <a:bodyPr>
            <a:normAutofit/>
          </a:bodyPr>
          <a:lstStyle/>
          <a:p>
            <a:r>
              <a:rPr lang="en-GB" sz="6000" dirty="0"/>
              <a:t>GCSE Facts </a:t>
            </a:r>
            <a:endParaRPr lang="en-GB" sz="6000" b="1" dirty="0"/>
          </a:p>
        </p:txBody>
      </p:sp>
      <p:sp>
        <p:nvSpPr>
          <p:cNvPr id="4" name="Content Placeholder 3">
            <a:extLst>
              <a:ext uri="{FF2B5EF4-FFF2-40B4-BE49-F238E27FC236}">
                <a16:creationId xmlns:a16="http://schemas.microsoft.com/office/drawing/2014/main" id="{EE65C3D9-8D26-391B-3C6B-B1D272B1C704}"/>
              </a:ext>
            </a:extLst>
          </p:cNvPr>
          <p:cNvSpPr>
            <a:spLocks noGrp="1"/>
          </p:cNvSpPr>
          <p:nvPr>
            <p:ph idx="1"/>
          </p:nvPr>
        </p:nvSpPr>
        <p:spPr>
          <a:xfrm>
            <a:off x="745087" y="2170525"/>
            <a:ext cx="11119810" cy="3795378"/>
          </a:xfrm>
        </p:spPr>
        <p:txBody>
          <a:bodyPr>
            <a:normAutofit/>
          </a:bodyPr>
          <a:lstStyle/>
          <a:p>
            <a:r>
              <a:rPr lang="en-GB" sz="2400" dirty="0"/>
              <a:t>Scholars </a:t>
            </a:r>
            <a:r>
              <a:rPr lang="en-GB" sz="2400" b="1" dirty="0"/>
              <a:t>who read books more than once a week</a:t>
            </a:r>
            <a:r>
              <a:rPr lang="en-GB" sz="2400" dirty="0"/>
              <a:t> gain higher results in </a:t>
            </a:r>
            <a:r>
              <a:rPr lang="en-GB" sz="2400" b="1" dirty="0"/>
              <a:t>all </a:t>
            </a:r>
            <a:r>
              <a:rPr lang="en-GB" sz="2400" dirty="0"/>
              <a:t>GCSE’s compared to those who read less regularly. </a:t>
            </a:r>
          </a:p>
          <a:p>
            <a:endParaRPr lang="en-GB" sz="2400" dirty="0"/>
          </a:p>
          <a:p>
            <a:endParaRPr lang="en-GB" sz="2400" dirty="0"/>
          </a:p>
          <a:p>
            <a:r>
              <a:rPr lang="en-GB" sz="2400" i="1" dirty="0">
                <a:highlight>
                  <a:srgbClr val="FFFFCC"/>
                </a:highlight>
              </a:rPr>
              <a:t>How can you help? </a:t>
            </a:r>
            <a:r>
              <a:rPr lang="en-GB" sz="2400" dirty="0">
                <a:highlight>
                  <a:srgbClr val="FFFFCC"/>
                </a:highlight>
              </a:rPr>
              <a:t>Encourage your child to read in the evening and check they have a reading book. </a:t>
            </a:r>
            <a:endParaRPr lang="en-GB" sz="2400" i="1" dirty="0">
              <a:highlight>
                <a:srgbClr val="FFFFCC"/>
              </a:highlight>
            </a:endParaRPr>
          </a:p>
          <a:p>
            <a:endParaRPr lang="en-GB" sz="2400" i="1" dirty="0"/>
          </a:p>
          <a:p>
            <a:endParaRPr lang="en-GB" sz="2400" i="1" dirty="0"/>
          </a:p>
          <a:p>
            <a:endParaRPr lang="en-GB" sz="2400" dirty="0"/>
          </a:p>
        </p:txBody>
      </p:sp>
    </p:spTree>
    <p:extLst>
      <p:ext uri="{BB962C8B-B14F-4D97-AF65-F5344CB8AC3E}">
        <p14:creationId xmlns:p14="http://schemas.microsoft.com/office/powerpoint/2010/main" val="1201522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9195-FB32-C755-48B0-0C1E11B3D8A9}"/>
              </a:ext>
            </a:extLst>
          </p:cNvPr>
          <p:cNvSpPr>
            <a:spLocks noGrp="1"/>
          </p:cNvSpPr>
          <p:nvPr>
            <p:ph type="title"/>
          </p:nvPr>
        </p:nvSpPr>
        <p:spPr/>
        <p:txBody>
          <a:bodyPr/>
          <a:lstStyle/>
          <a:p>
            <a:r>
              <a:rPr lang="en-GB" dirty="0"/>
              <a:t>Opportunities in school</a:t>
            </a:r>
          </a:p>
        </p:txBody>
      </p:sp>
      <p:sp>
        <p:nvSpPr>
          <p:cNvPr id="3" name="Content Placeholder 2">
            <a:extLst>
              <a:ext uri="{FF2B5EF4-FFF2-40B4-BE49-F238E27FC236}">
                <a16:creationId xmlns:a16="http://schemas.microsoft.com/office/drawing/2014/main" id="{E0EB2BFF-0F59-5D5B-C992-330C64CD3308}"/>
              </a:ext>
            </a:extLst>
          </p:cNvPr>
          <p:cNvSpPr>
            <a:spLocks noGrp="1"/>
          </p:cNvSpPr>
          <p:nvPr>
            <p:ph idx="1"/>
          </p:nvPr>
        </p:nvSpPr>
        <p:spPr>
          <a:xfrm>
            <a:off x="1097280" y="1968500"/>
            <a:ext cx="10660380" cy="4266750"/>
          </a:xfrm>
        </p:spPr>
        <p:txBody>
          <a:bodyPr>
            <a:normAutofit fontScale="77500" lnSpcReduction="20000"/>
          </a:bodyPr>
          <a:lstStyle/>
          <a:p>
            <a:pPr>
              <a:buFont typeface="Arial" panose="020B0604020202020204" pitchFamily="34" charset="0"/>
              <a:buChar char="•"/>
            </a:pPr>
            <a:r>
              <a:rPr lang="en-GB" sz="3600" dirty="0"/>
              <a:t>After school tutoring </a:t>
            </a:r>
          </a:p>
          <a:p>
            <a:pPr>
              <a:buFont typeface="Arial" panose="020B0604020202020204" pitchFamily="34" charset="0"/>
              <a:buChar char="•"/>
            </a:pPr>
            <a:endParaRPr lang="en-GB" sz="3600" dirty="0"/>
          </a:p>
          <a:p>
            <a:pPr>
              <a:buFont typeface="Arial" panose="020B0604020202020204" pitchFamily="34" charset="0"/>
              <a:buChar char="•"/>
            </a:pPr>
            <a:r>
              <a:rPr lang="en-GB" sz="3600" dirty="0"/>
              <a:t>Masterclasses during Prep</a:t>
            </a:r>
          </a:p>
          <a:p>
            <a:pPr>
              <a:buFont typeface="Arial" panose="020B0604020202020204" pitchFamily="34" charset="0"/>
              <a:buChar char="•"/>
            </a:pPr>
            <a:endParaRPr lang="en-GB" sz="3600" dirty="0"/>
          </a:p>
          <a:p>
            <a:pPr>
              <a:buFont typeface="Arial" panose="020B0604020202020204" pitchFamily="34" charset="0"/>
              <a:buChar char="•"/>
            </a:pPr>
            <a:r>
              <a:rPr lang="en-GB" sz="3600" dirty="0"/>
              <a:t>Academic Mentor Support </a:t>
            </a:r>
          </a:p>
          <a:p>
            <a:pPr>
              <a:buFont typeface="Arial" panose="020B0604020202020204" pitchFamily="34" charset="0"/>
              <a:buChar char="•"/>
            </a:pPr>
            <a:endParaRPr lang="en-GB" sz="3600" dirty="0"/>
          </a:p>
          <a:p>
            <a:pPr>
              <a:buFont typeface="Arial" panose="020B0604020202020204" pitchFamily="34" charset="0"/>
              <a:buChar char="•"/>
            </a:pPr>
            <a:r>
              <a:rPr lang="en-GB" sz="3600" dirty="0"/>
              <a:t>Subject Drop In/ After school Sessions</a:t>
            </a:r>
          </a:p>
          <a:p>
            <a:pPr>
              <a:buFont typeface="Arial" panose="020B0604020202020204" pitchFamily="34" charset="0"/>
              <a:buChar char="•"/>
            </a:pPr>
            <a:endParaRPr lang="en-GB" sz="3600" dirty="0"/>
          </a:p>
          <a:p>
            <a:pPr>
              <a:buFont typeface="Arial" panose="020B0604020202020204" pitchFamily="34" charset="0"/>
              <a:buChar char="•"/>
            </a:pPr>
            <a:r>
              <a:rPr lang="en-GB" sz="3600" dirty="0"/>
              <a:t>Staff Support </a:t>
            </a:r>
          </a:p>
          <a:p>
            <a:pPr marL="0" indent="0">
              <a:buNone/>
            </a:pPr>
            <a:endParaRPr lang="en-GB" sz="3600" dirty="0"/>
          </a:p>
          <a:p>
            <a:pPr>
              <a:buFont typeface="Arial" panose="020B0604020202020204" pitchFamily="34" charset="0"/>
              <a:buChar char="•"/>
            </a:pPr>
            <a:endParaRPr lang="en-GB" sz="3600" dirty="0"/>
          </a:p>
          <a:p>
            <a:pPr>
              <a:buFont typeface="Arial" panose="020B0604020202020204" pitchFamily="34" charset="0"/>
              <a:buChar char="•"/>
            </a:pPr>
            <a:endParaRPr lang="en-GB" sz="3600" dirty="0"/>
          </a:p>
        </p:txBody>
      </p:sp>
      <p:pic>
        <p:nvPicPr>
          <p:cNvPr id="1028" name="Picture 4" descr="Free Opportunity Cliparts, Download Free Opportunity Cliparts png images,  Free ClipArts on Clipart Library">
            <a:extLst>
              <a:ext uri="{FF2B5EF4-FFF2-40B4-BE49-F238E27FC236}">
                <a16:creationId xmlns:a16="http://schemas.microsoft.com/office/drawing/2014/main" id="{C90B0C3F-0A1F-E93E-51FD-DA95FDA92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481" y="2536669"/>
            <a:ext cx="2916239" cy="240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8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6256-3AD9-E496-D942-F4CEF3E9AF82}"/>
              </a:ext>
            </a:extLst>
          </p:cNvPr>
          <p:cNvSpPr>
            <a:spLocks noGrp="1"/>
          </p:cNvSpPr>
          <p:nvPr>
            <p:ph type="title"/>
          </p:nvPr>
        </p:nvSpPr>
        <p:spPr/>
        <p:txBody>
          <a:bodyPr/>
          <a:lstStyle/>
          <a:p>
            <a:r>
              <a:rPr lang="en-GB" dirty="0"/>
              <a:t>Summer Mock Exams</a:t>
            </a:r>
          </a:p>
        </p:txBody>
      </p:sp>
      <p:sp>
        <p:nvSpPr>
          <p:cNvPr id="3" name="TextBox 2">
            <a:extLst>
              <a:ext uri="{FF2B5EF4-FFF2-40B4-BE49-F238E27FC236}">
                <a16:creationId xmlns:a16="http://schemas.microsoft.com/office/drawing/2014/main" id="{D74FCFA7-AB1C-DA5B-819D-BB23B753FEF2}"/>
              </a:ext>
            </a:extLst>
          </p:cNvPr>
          <p:cNvSpPr txBox="1"/>
          <p:nvPr/>
        </p:nvSpPr>
        <p:spPr>
          <a:xfrm>
            <a:off x="809083" y="2027354"/>
            <a:ext cx="9779619"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Week commencing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en-GB" sz="24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June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for a week in the sports hall.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Access arrangements will be in place.  Mrs Turner (SENDCO) will be available during the carousel in the dining hall if you have any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Why?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Helps scholars to familiarise and understand the process for year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To help both the scholars and the teachers identify strengths and success and understand any gaps in  knowledge.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Rounded Corners 7">
            <a:extLst>
              <a:ext uri="{FF2B5EF4-FFF2-40B4-BE49-F238E27FC236}">
                <a16:creationId xmlns:a16="http://schemas.microsoft.com/office/drawing/2014/main" id="{96A2A9A4-A076-9E92-A774-8FB706736FFB}"/>
              </a:ext>
            </a:extLst>
          </p:cNvPr>
          <p:cNvSpPr/>
          <p:nvPr/>
        </p:nvSpPr>
        <p:spPr>
          <a:xfrm>
            <a:off x="397565" y="3803374"/>
            <a:ext cx="11224592" cy="206733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09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8CCEB-9AB8-C002-5950-A2FAAE17B84D}"/>
              </a:ext>
            </a:extLst>
          </p:cNvPr>
          <p:cNvPicPr>
            <a:picLocks noChangeAspect="1"/>
          </p:cNvPicPr>
          <p:nvPr/>
        </p:nvPicPr>
        <p:blipFill>
          <a:blip r:embed="rId3"/>
          <a:stretch>
            <a:fillRect/>
          </a:stretch>
        </p:blipFill>
        <p:spPr>
          <a:xfrm>
            <a:off x="379140" y="161072"/>
            <a:ext cx="11563815" cy="6330191"/>
          </a:xfrm>
          <a:prstGeom prst="rect">
            <a:avLst/>
          </a:prstGeom>
        </p:spPr>
      </p:pic>
      <p:sp>
        <p:nvSpPr>
          <p:cNvPr id="5" name="Title 4">
            <a:extLst>
              <a:ext uri="{FF2B5EF4-FFF2-40B4-BE49-F238E27FC236}">
                <a16:creationId xmlns:a16="http://schemas.microsoft.com/office/drawing/2014/main" id="{9F0FC3CD-31DA-AE3D-42B0-0A9D973F446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79636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4FFC-0F44-486D-AC3E-F47A8E703A96}"/>
              </a:ext>
            </a:extLst>
          </p:cNvPr>
          <p:cNvSpPr>
            <a:spLocks noGrp="1"/>
          </p:cNvSpPr>
          <p:nvPr>
            <p:ph type="title"/>
          </p:nvPr>
        </p:nvSpPr>
        <p:spPr/>
        <p:txBody>
          <a:bodyPr/>
          <a:lstStyle/>
          <a:p>
            <a:r>
              <a:rPr lang="en-GB" dirty="0">
                <a:solidFill>
                  <a:schemeClr val="tx1"/>
                </a:solidFill>
              </a:rPr>
              <a:t>Memory</a:t>
            </a:r>
          </a:p>
        </p:txBody>
      </p:sp>
      <p:pic>
        <p:nvPicPr>
          <p:cNvPr id="7" name="Picture 4" descr="On metaphor, memory, and John King - Daniel Willingham--Science &amp; Education">
            <a:extLst>
              <a:ext uri="{FF2B5EF4-FFF2-40B4-BE49-F238E27FC236}">
                <a16:creationId xmlns:a16="http://schemas.microsoft.com/office/drawing/2014/main" id="{71430964-9D04-4E7A-B69A-14FA670242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0" t="15915" r="3495" b="13049"/>
          <a:stretch/>
        </p:blipFill>
        <p:spPr bwMode="auto">
          <a:xfrm>
            <a:off x="3377356" y="1151466"/>
            <a:ext cx="8814644" cy="5058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5C47C34-1964-4F60-AD84-7F6FBE8515EF}"/>
              </a:ext>
            </a:extLst>
          </p:cNvPr>
          <p:cNvSpPr/>
          <p:nvPr/>
        </p:nvSpPr>
        <p:spPr>
          <a:xfrm>
            <a:off x="3992880" y="3825240"/>
            <a:ext cx="8199120" cy="2316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47E5636-B2E7-4C82-9A21-C17B02A5DBF5}"/>
              </a:ext>
            </a:extLst>
          </p:cNvPr>
          <p:cNvSpPr/>
          <p:nvPr/>
        </p:nvSpPr>
        <p:spPr>
          <a:xfrm>
            <a:off x="6614160" y="3294213"/>
            <a:ext cx="5577840" cy="773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C484792-EDE4-4058-9440-A902F6B175DB}"/>
              </a:ext>
            </a:extLst>
          </p:cNvPr>
          <p:cNvSpPr/>
          <p:nvPr/>
        </p:nvSpPr>
        <p:spPr>
          <a:xfrm>
            <a:off x="7345680" y="3052087"/>
            <a:ext cx="609600" cy="773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D8B35E0-37D4-4CD1-A6B9-A08C0D3FFFC9}"/>
              </a:ext>
            </a:extLst>
          </p:cNvPr>
          <p:cNvSpPr txBox="1"/>
          <p:nvPr/>
        </p:nvSpPr>
        <p:spPr>
          <a:xfrm>
            <a:off x="911749" y="4054559"/>
            <a:ext cx="10637520"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We take in information from all around us in a variety of 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We see, hear, taste, smell and feel things that we are aware of and our brain notices.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2" descr="Image result for learning clipart">
            <a:extLst>
              <a:ext uri="{FF2B5EF4-FFF2-40B4-BE49-F238E27FC236}">
                <a16:creationId xmlns:a16="http://schemas.microsoft.com/office/drawing/2014/main" id="{38D8BD96-AA97-2B24-545E-A4B3E3287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6850" y="0"/>
            <a:ext cx="1615150" cy="149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4FFC-0F44-486D-AC3E-F47A8E703A96}"/>
              </a:ext>
            </a:extLst>
          </p:cNvPr>
          <p:cNvSpPr>
            <a:spLocks noGrp="1"/>
          </p:cNvSpPr>
          <p:nvPr>
            <p:ph type="title"/>
          </p:nvPr>
        </p:nvSpPr>
        <p:spPr/>
        <p:txBody>
          <a:bodyPr/>
          <a:lstStyle/>
          <a:p>
            <a:r>
              <a:rPr lang="en-GB" dirty="0">
                <a:solidFill>
                  <a:schemeClr val="tx1"/>
                </a:solidFill>
              </a:rPr>
              <a:t>Memory</a:t>
            </a:r>
          </a:p>
        </p:txBody>
      </p:sp>
      <p:pic>
        <p:nvPicPr>
          <p:cNvPr id="7" name="Picture 4" descr="On metaphor, memory, and John King - Daniel Willingham--Science &amp; Education">
            <a:extLst>
              <a:ext uri="{FF2B5EF4-FFF2-40B4-BE49-F238E27FC236}">
                <a16:creationId xmlns:a16="http://schemas.microsoft.com/office/drawing/2014/main" id="{71430964-9D04-4E7A-B69A-14FA670242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0" t="15915" r="3495" b="13049"/>
          <a:stretch/>
        </p:blipFill>
        <p:spPr bwMode="auto">
          <a:xfrm>
            <a:off x="3377356" y="1151466"/>
            <a:ext cx="8814644" cy="5058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5C47C34-1964-4F60-AD84-7F6FBE8515EF}"/>
              </a:ext>
            </a:extLst>
          </p:cNvPr>
          <p:cNvSpPr/>
          <p:nvPr/>
        </p:nvSpPr>
        <p:spPr>
          <a:xfrm>
            <a:off x="6583680" y="4785360"/>
            <a:ext cx="196596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D8B35E0-37D4-4CD1-A6B9-A08C0D3FFFC9}"/>
              </a:ext>
            </a:extLst>
          </p:cNvPr>
          <p:cNvSpPr txBox="1"/>
          <p:nvPr/>
        </p:nvSpPr>
        <p:spPr>
          <a:xfrm>
            <a:off x="0" y="3833938"/>
            <a:ext cx="4602481"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Once we’ve noticed and used it we either forget the information or we learn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it has been learnt it is then stored in the long term memory.</a:t>
            </a:r>
          </a:p>
        </p:txBody>
      </p:sp>
      <p:sp>
        <p:nvSpPr>
          <p:cNvPr id="11" name="Rectangle 10">
            <a:extLst>
              <a:ext uri="{FF2B5EF4-FFF2-40B4-BE49-F238E27FC236}">
                <a16:creationId xmlns:a16="http://schemas.microsoft.com/office/drawing/2014/main" id="{3498BDAA-8CD7-482D-9F83-D5E5260A6336}"/>
              </a:ext>
            </a:extLst>
          </p:cNvPr>
          <p:cNvSpPr/>
          <p:nvPr/>
        </p:nvSpPr>
        <p:spPr>
          <a:xfrm>
            <a:off x="7979837" y="3324476"/>
            <a:ext cx="2230963" cy="1018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Image result for learning clipart">
            <a:extLst>
              <a:ext uri="{FF2B5EF4-FFF2-40B4-BE49-F238E27FC236}">
                <a16:creationId xmlns:a16="http://schemas.microsoft.com/office/drawing/2014/main" id="{4E838C5A-35CB-4FD9-5135-4941C1008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850" y="0"/>
            <a:ext cx="1615150" cy="149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1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4FFC-0F44-486D-AC3E-F47A8E703A96}"/>
              </a:ext>
            </a:extLst>
          </p:cNvPr>
          <p:cNvSpPr>
            <a:spLocks noGrp="1"/>
          </p:cNvSpPr>
          <p:nvPr>
            <p:ph type="title"/>
          </p:nvPr>
        </p:nvSpPr>
        <p:spPr/>
        <p:txBody>
          <a:bodyPr/>
          <a:lstStyle/>
          <a:p>
            <a:r>
              <a:rPr lang="en-GB" dirty="0">
                <a:solidFill>
                  <a:schemeClr val="tx1"/>
                </a:solidFill>
              </a:rPr>
              <a:t>Memory</a:t>
            </a:r>
          </a:p>
        </p:txBody>
      </p:sp>
      <p:pic>
        <p:nvPicPr>
          <p:cNvPr id="7" name="Picture 4" descr="On metaphor, memory, and John King - Daniel Willingham--Science &amp; Education">
            <a:extLst>
              <a:ext uri="{FF2B5EF4-FFF2-40B4-BE49-F238E27FC236}">
                <a16:creationId xmlns:a16="http://schemas.microsoft.com/office/drawing/2014/main" id="{71430964-9D04-4E7A-B69A-14FA670242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0" t="15915" r="3495" b="13049"/>
          <a:stretch/>
        </p:blipFill>
        <p:spPr bwMode="auto">
          <a:xfrm>
            <a:off x="3377356" y="1151466"/>
            <a:ext cx="8814644" cy="50586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8B35E0-37D4-4CD1-A6B9-A08C0D3FFFC9}"/>
              </a:ext>
            </a:extLst>
          </p:cNvPr>
          <p:cNvSpPr txBox="1"/>
          <p:nvPr/>
        </p:nvSpPr>
        <p:spPr>
          <a:xfrm>
            <a:off x="0" y="3429000"/>
            <a:ext cx="5075583"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Over time we can remember information, bringing it back from long term memory to the working memory.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we don’t re-use the information in a long time our brain’s think we don’t need it anymore and we will forget it.</a:t>
            </a:r>
          </a:p>
        </p:txBody>
      </p:sp>
      <p:pic>
        <p:nvPicPr>
          <p:cNvPr id="5" name="Picture 2" descr="Image result for learning clipart">
            <a:extLst>
              <a:ext uri="{FF2B5EF4-FFF2-40B4-BE49-F238E27FC236}">
                <a16:creationId xmlns:a16="http://schemas.microsoft.com/office/drawing/2014/main" id="{EDC9412A-F014-9690-157D-27996DC7E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850" y="0"/>
            <a:ext cx="1615150" cy="149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2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3865-C4D3-4229-9571-D1500D215DBD}"/>
              </a:ext>
            </a:extLst>
          </p:cNvPr>
          <p:cNvSpPr>
            <a:spLocks noGrp="1"/>
          </p:cNvSpPr>
          <p:nvPr>
            <p:ph type="title"/>
          </p:nvPr>
        </p:nvSpPr>
        <p:spPr/>
        <p:txBody>
          <a:bodyPr/>
          <a:lstStyle/>
          <a:p>
            <a:r>
              <a:rPr lang="en-GB" dirty="0">
                <a:solidFill>
                  <a:schemeClr val="tx1"/>
                </a:solidFill>
              </a:rPr>
              <a:t>What does it mean to learn?</a:t>
            </a:r>
          </a:p>
        </p:txBody>
      </p:sp>
      <p:sp>
        <p:nvSpPr>
          <p:cNvPr id="3" name="Content Placeholder 2">
            <a:extLst>
              <a:ext uri="{FF2B5EF4-FFF2-40B4-BE49-F238E27FC236}">
                <a16:creationId xmlns:a16="http://schemas.microsoft.com/office/drawing/2014/main" id="{0EC5A3CC-2B76-4571-9B6E-F46DC9F52A9B}"/>
              </a:ext>
            </a:extLst>
          </p:cNvPr>
          <p:cNvSpPr>
            <a:spLocks noGrp="1"/>
          </p:cNvSpPr>
          <p:nvPr>
            <p:ph idx="1"/>
          </p:nvPr>
        </p:nvSpPr>
        <p:spPr/>
        <p:txBody>
          <a:bodyPr>
            <a:normAutofit/>
          </a:bodyPr>
          <a:lstStyle/>
          <a:p>
            <a:pPr marL="0" indent="0">
              <a:lnSpc>
                <a:spcPct val="100000"/>
              </a:lnSpc>
              <a:spcBef>
                <a:spcPts val="0"/>
              </a:spcBef>
              <a:spcAft>
                <a:spcPts val="0"/>
              </a:spcAft>
              <a:buNone/>
            </a:pPr>
            <a:r>
              <a:rPr lang="en-GB" sz="2800" dirty="0">
                <a:solidFill>
                  <a:schemeClr val="tx1"/>
                </a:solidFill>
              </a:rPr>
              <a:t>Learning is what happens when information is transferred into our</a:t>
            </a:r>
            <a:r>
              <a:rPr lang="en-GB" sz="2800" b="1" dirty="0">
                <a:solidFill>
                  <a:schemeClr val="tx1"/>
                </a:solidFill>
              </a:rPr>
              <a:t> long term memory.</a:t>
            </a:r>
          </a:p>
          <a:p>
            <a:pPr marL="0" indent="0">
              <a:lnSpc>
                <a:spcPct val="100000"/>
              </a:lnSpc>
              <a:spcBef>
                <a:spcPts val="0"/>
              </a:spcBef>
              <a:spcAft>
                <a:spcPts val="0"/>
              </a:spcAft>
              <a:buNone/>
            </a:pPr>
            <a:endParaRPr lang="en-GB" sz="2800" b="1" dirty="0">
              <a:solidFill>
                <a:schemeClr val="tx1"/>
              </a:solidFill>
            </a:endParaRPr>
          </a:p>
          <a:p>
            <a:pPr marL="0" indent="0">
              <a:lnSpc>
                <a:spcPct val="100000"/>
              </a:lnSpc>
              <a:spcBef>
                <a:spcPts val="0"/>
              </a:spcBef>
              <a:spcAft>
                <a:spcPts val="0"/>
              </a:spcAft>
              <a:buNone/>
            </a:pPr>
            <a:r>
              <a:rPr lang="en-GB" sz="2800" dirty="0">
                <a:solidFill>
                  <a:schemeClr val="tx1"/>
                </a:solidFill>
              </a:rPr>
              <a:t>Information is processed and used in the working memory first but if we use it regularly enough the information passes to the long term memory. </a:t>
            </a:r>
            <a:endParaRPr lang="en-GB" sz="2800" b="1" dirty="0">
              <a:solidFill>
                <a:schemeClr val="tx1"/>
              </a:solidFill>
            </a:endParaRPr>
          </a:p>
          <a:p>
            <a:pPr marL="0" indent="0">
              <a:lnSpc>
                <a:spcPct val="100000"/>
              </a:lnSpc>
              <a:spcBef>
                <a:spcPts val="0"/>
              </a:spcBef>
              <a:spcAft>
                <a:spcPts val="0"/>
              </a:spcAft>
              <a:buNone/>
            </a:pPr>
            <a:endParaRPr lang="en-GB" sz="2800" dirty="0">
              <a:solidFill>
                <a:schemeClr val="tx1"/>
              </a:solidFill>
            </a:endParaRPr>
          </a:p>
          <a:p>
            <a:pPr marL="0" indent="0">
              <a:lnSpc>
                <a:spcPct val="100000"/>
              </a:lnSpc>
              <a:spcBef>
                <a:spcPts val="0"/>
              </a:spcBef>
              <a:spcAft>
                <a:spcPts val="0"/>
              </a:spcAft>
              <a:buNone/>
            </a:pPr>
            <a:r>
              <a:rPr lang="en-GB" sz="2800" dirty="0">
                <a:solidFill>
                  <a:schemeClr val="tx1"/>
                </a:solidFill>
              </a:rPr>
              <a:t>We want our knowledge to be in the long-term memory and the solution </a:t>
            </a:r>
            <a:r>
              <a:rPr lang="en-GB" sz="2800" b="1" dirty="0">
                <a:solidFill>
                  <a:schemeClr val="tx1"/>
                </a:solidFill>
              </a:rPr>
              <a:t>is retrieval and revision!</a:t>
            </a:r>
          </a:p>
        </p:txBody>
      </p:sp>
      <p:pic>
        <p:nvPicPr>
          <p:cNvPr id="1026" name="Picture 2" descr="Image result for learning clipart">
            <a:extLst>
              <a:ext uri="{FF2B5EF4-FFF2-40B4-BE49-F238E27FC236}">
                <a16:creationId xmlns:a16="http://schemas.microsoft.com/office/drawing/2014/main" id="{D8426E2E-F7BA-826A-BCA1-DC21D5412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850" y="0"/>
            <a:ext cx="1615150" cy="149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3865-C4D3-4229-9571-D1500D215DBD}"/>
              </a:ext>
            </a:extLst>
          </p:cNvPr>
          <p:cNvSpPr>
            <a:spLocks noGrp="1"/>
          </p:cNvSpPr>
          <p:nvPr>
            <p:ph type="title"/>
          </p:nvPr>
        </p:nvSpPr>
        <p:spPr/>
        <p:txBody>
          <a:bodyPr/>
          <a:lstStyle/>
          <a:p>
            <a:r>
              <a:rPr lang="en-GB" dirty="0">
                <a:solidFill>
                  <a:schemeClr val="tx1"/>
                </a:solidFill>
              </a:rPr>
              <a:t>Practice make perfect?</a:t>
            </a:r>
          </a:p>
        </p:txBody>
      </p:sp>
      <p:sp>
        <p:nvSpPr>
          <p:cNvPr id="3" name="Content Placeholder 2">
            <a:extLst>
              <a:ext uri="{FF2B5EF4-FFF2-40B4-BE49-F238E27FC236}">
                <a16:creationId xmlns:a16="http://schemas.microsoft.com/office/drawing/2014/main" id="{0EC5A3CC-2B76-4571-9B6E-F46DC9F52A9B}"/>
              </a:ext>
            </a:extLst>
          </p:cNvPr>
          <p:cNvSpPr>
            <a:spLocks noGrp="1"/>
          </p:cNvSpPr>
          <p:nvPr>
            <p:ph idx="1"/>
          </p:nvPr>
        </p:nvSpPr>
        <p:spPr/>
        <p:txBody>
          <a:bodyPr>
            <a:normAutofit fontScale="92500" lnSpcReduction="20000"/>
          </a:bodyPr>
          <a:lstStyle/>
          <a:p>
            <a:r>
              <a:rPr lang="en-US" sz="2400" b="1" i="1" u="sng" dirty="0">
                <a:solidFill>
                  <a:srgbClr val="0E1634"/>
                </a:solidFill>
                <a:latin typeface="Calibri "/>
                <a:cs typeface="Calibri Light"/>
              </a:rPr>
              <a:t>Daniel Willingham: </a:t>
            </a:r>
            <a:endParaRPr lang="en-US" sz="2400" b="1" dirty="0">
              <a:solidFill>
                <a:srgbClr val="000000"/>
              </a:solidFill>
              <a:latin typeface="Calibri "/>
              <a:cs typeface="Calibri" panose="020F0502020204030204"/>
            </a:endParaRPr>
          </a:p>
          <a:p>
            <a:endParaRPr lang="en-US" sz="2400" dirty="0">
              <a:solidFill>
                <a:srgbClr val="0E1634"/>
              </a:solidFill>
              <a:latin typeface="Calibri "/>
              <a:cs typeface="Calibri Light"/>
            </a:endParaRPr>
          </a:p>
          <a:p>
            <a:pPr marL="285750" indent="-285750">
              <a:buFont typeface="Calibri"/>
              <a:buChar char="-"/>
            </a:pPr>
            <a:r>
              <a:rPr lang="en-US" sz="2400" dirty="0">
                <a:solidFill>
                  <a:srgbClr val="0E1634"/>
                </a:solidFill>
                <a:latin typeface="Calibri "/>
                <a:cs typeface="Calibri Light"/>
              </a:rPr>
              <a:t>The unexpected finding from cognitive science is that practice </a:t>
            </a:r>
            <a:r>
              <a:rPr lang="en-US" sz="2400" i="1" dirty="0">
                <a:solidFill>
                  <a:srgbClr val="0E1634"/>
                </a:solidFill>
                <a:latin typeface="Calibri "/>
                <a:cs typeface="Calibri Light"/>
              </a:rPr>
              <a:t>does not</a:t>
            </a:r>
            <a:r>
              <a:rPr lang="en-US" sz="2400" dirty="0">
                <a:solidFill>
                  <a:srgbClr val="0E1634"/>
                </a:solidFill>
                <a:latin typeface="Calibri "/>
                <a:cs typeface="Calibri Light"/>
              </a:rPr>
              <a:t> make perfect. </a:t>
            </a:r>
            <a:endParaRPr lang="en-US" sz="2400" b="1" i="1" u="sng" dirty="0">
              <a:solidFill>
                <a:srgbClr val="000000"/>
              </a:solidFill>
              <a:latin typeface="Calibri "/>
              <a:cs typeface="Calibri Light"/>
            </a:endParaRPr>
          </a:p>
          <a:p>
            <a:pPr marL="285750" indent="-285750">
              <a:buFont typeface="Calibri"/>
              <a:buChar char="-"/>
            </a:pPr>
            <a:endParaRPr lang="en-US" sz="2400" dirty="0">
              <a:solidFill>
                <a:srgbClr val="0E1634"/>
              </a:solidFill>
              <a:latin typeface="Calibri "/>
              <a:cs typeface="Calibri Light"/>
            </a:endParaRPr>
          </a:p>
          <a:p>
            <a:pPr marL="285750" indent="-285750">
              <a:buFont typeface="Calibri"/>
              <a:buChar char="-"/>
            </a:pPr>
            <a:r>
              <a:rPr lang="en-US" sz="2400" dirty="0">
                <a:solidFill>
                  <a:srgbClr val="0E1634"/>
                </a:solidFill>
                <a:latin typeface="Calibri "/>
                <a:cs typeface="Calibri Light"/>
              </a:rPr>
              <a:t>Practice until you are perfect and you will be perfect only briefly. </a:t>
            </a:r>
            <a:endParaRPr lang="en-US" sz="2400" b="1" i="1" u="sng" dirty="0">
              <a:solidFill>
                <a:srgbClr val="000000"/>
              </a:solidFill>
              <a:latin typeface="Calibri "/>
              <a:cs typeface="Calibri Light"/>
            </a:endParaRPr>
          </a:p>
          <a:p>
            <a:pPr marL="285750" indent="-285750">
              <a:buFont typeface="Calibri"/>
              <a:buChar char="-"/>
            </a:pPr>
            <a:endParaRPr lang="en-US" sz="2400" dirty="0">
              <a:solidFill>
                <a:srgbClr val="0E1634"/>
              </a:solidFill>
              <a:latin typeface="Calibri "/>
              <a:cs typeface="Calibri Light"/>
            </a:endParaRPr>
          </a:p>
          <a:p>
            <a:pPr marL="285750" indent="-285750">
              <a:buFont typeface="Calibri"/>
              <a:buChar char="-"/>
            </a:pPr>
            <a:r>
              <a:rPr lang="en-US" sz="2400" dirty="0">
                <a:solidFill>
                  <a:srgbClr val="0E1634"/>
                </a:solidFill>
                <a:latin typeface="Calibri "/>
                <a:cs typeface="Calibri Light"/>
              </a:rPr>
              <a:t>What's necessary is </a:t>
            </a:r>
            <a:r>
              <a:rPr lang="en-US" sz="2400" b="1" i="1" u="sng" dirty="0">
                <a:solidFill>
                  <a:srgbClr val="0E1634"/>
                </a:solidFill>
                <a:latin typeface="Calibri "/>
                <a:cs typeface="Calibri Light"/>
              </a:rPr>
              <a:t>sustained practice.</a:t>
            </a:r>
            <a:endParaRPr lang="en-US" sz="2400" dirty="0">
              <a:solidFill>
                <a:srgbClr val="0E1634"/>
              </a:solidFill>
              <a:latin typeface="Calibri "/>
              <a:cs typeface="Calibri Light"/>
            </a:endParaRPr>
          </a:p>
          <a:p>
            <a:pPr marL="285750" indent="-285750">
              <a:buFont typeface="Calibri"/>
              <a:buChar char="-"/>
            </a:pPr>
            <a:r>
              <a:rPr lang="en-US" sz="2400" b="1" i="1" u="sng" dirty="0">
                <a:solidFill>
                  <a:srgbClr val="0E1634"/>
                </a:solidFill>
                <a:latin typeface="Calibri "/>
                <a:cs typeface="Calibri Light"/>
              </a:rPr>
              <a:t>Sustained practice</a:t>
            </a:r>
            <a:r>
              <a:rPr lang="en-US" sz="2400" dirty="0">
                <a:solidFill>
                  <a:srgbClr val="0E1634"/>
                </a:solidFill>
                <a:latin typeface="Calibri "/>
                <a:cs typeface="Calibri Light"/>
              </a:rPr>
              <a:t>: regular, ongoing review of the 'target material'. This kind of practice </a:t>
            </a:r>
            <a:r>
              <a:rPr lang="en-US" sz="2400" i="1" dirty="0">
                <a:solidFill>
                  <a:srgbClr val="0E1634"/>
                </a:solidFill>
                <a:latin typeface="Calibri "/>
                <a:cs typeface="Calibri Light"/>
              </a:rPr>
              <a:t>past</a:t>
            </a:r>
            <a:r>
              <a:rPr lang="en-US" sz="2400" dirty="0">
                <a:solidFill>
                  <a:srgbClr val="0E1634"/>
                </a:solidFill>
                <a:latin typeface="Calibri "/>
                <a:cs typeface="Calibri Light"/>
              </a:rPr>
              <a:t> the point of mastery is necessary to meet any of these three important goals of instruction: acquiring facts and knowledge, learning skills, or becoming an expert.</a:t>
            </a:r>
            <a:endParaRPr lang="en-GB" sz="3200" b="1" dirty="0">
              <a:solidFill>
                <a:schemeClr val="tx1"/>
              </a:solidFill>
            </a:endParaRPr>
          </a:p>
        </p:txBody>
      </p:sp>
      <p:pic>
        <p:nvPicPr>
          <p:cNvPr id="1026" name="Picture 2" descr="Image result for learning clipart">
            <a:extLst>
              <a:ext uri="{FF2B5EF4-FFF2-40B4-BE49-F238E27FC236}">
                <a16:creationId xmlns:a16="http://schemas.microsoft.com/office/drawing/2014/main" id="{D8426E2E-F7BA-826A-BCA1-DC21D5412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850" y="0"/>
            <a:ext cx="1615150" cy="149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20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6256-3AD9-E496-D942-F4CEF3E9AF82}"/>
              </a:ext>
            </a:extLst>
          </p:cNvPr>
          <p:cNvSpPr>
            <a:spLocks noGrp="1"/>
          </p:cNvSpPr>
          <p:nvPr>
            <p:ph type="title"/>
          </p:nvPr>
        </p:nvSpPr>
        <p:spPr/>
        <p:txBody>
          <a:bodyPr/>
          <a:lstStyle/>
          <a:p>
            <a:r>
              <a:rPr lang="en-GB" dirty="0"/>
              <a:t>How can you support your child?</a:t>
            </a:r>
          </a:p>
        </p:txBody>
      </p:sp>
      <p:sp>
        <p:nvSpPr>
          <p:cNvPr id="6" name="TextBox 5">
            <a:extLst>
              <a:ext uri="{FF2B5EF4-FFF2-40B4-BE49-F238E27FC236}">
                <a16:creationId xmlns:a16="http://schemas.microsoft.com/office/drawing/2014/main" id="{7BB07B78-C15E-3157-194E-49DCCEBC9CED}"/>
              </a:ext>
            </a:extLst>
          </p:cNvPr>
          <p:cNvSpPr txBox="1"/>
          <p:nvPr/>
        </p:nvSpPr>
        <p:spPr>
          <a:xfrm>
            <a:off x="996919" y="1895709"/>
            <a:ext cx="9574437" cy="4401205"/>
          </a:xfrm>
          <a:prstGeom prst="rect">
            <a:avLst/>
          </a:prstGeom>
          <a:noFill/>
        </p:spPr>
        <p:txBody>
          <a:bodyPr wrap="square" rtlCol="0">
            <a:spAutoFit/>
          </a:bodyPr>
          <a:lstStyle/>
          <a:p>
            <a:r>
              <a:rPr lang="en-GB" sz="2000" dirty="0">
                <a:highlight>
                  <a:srgbClr val="FFFFCC"/>
                </a:highlight>
              </a:rPr>
              <a:t>1. Revision: little and often </a:t>
            </a:r>
          </a:p>
          <a:p>
            <a:pPr marL="285750" indent="-285750">
              <a:buFontTx/>
              <a:buChar char="-"/>
            </a:pPr>
            <a:r>
              <a:rPr lang="en-GB" sz="2000" i="1" dirty="0"/>
              <a:t>Flashcards on the fridge</a:t>
            </a:r>
          </a:p>
          <a:p>
            <a:pPr marL="285750" indent="-285750">
              <a:buFontTx/>
              <a:buChar char="-"/>
            </a:pPr>
            <a:r>
              <a:rPr lang="en-GB" sz="2000" i="1" dirty="0"/>
              <a:t>Test them/ get younger siblings to test them </a:t>
            </a:r>
          </a:p>
          <a:p>
            <a:pPr marL="285750" indent="-285750">
              <a:buFontTx/>
              <a:buChar char="-"/>
            </a:pPr>
            <a:r>
              <a:rPr lang="en-GB" sz="2000" i="1" dirty="0"/>
              <a:t>Put their exam timetable up </a:t>
            </a:r>
          </a:p>
          <a:p>
            <a:pPr marL="285750" indent="-285750">
              <a:buFontTx/>
              <a:buChar char="-"/>
            </a:pPr>
            <a:r>
              <a:rPr lang="en-GB" sz="2000" i="1" dirty="0"/>
              <a:t>Remove their technology when completing work/homework and give them a timer instead.</a:t>
            </a:r>
          </a:p>
          <a:p>
            <a:pPr marL="285750" indent="-285750">
              <a:buFontTx/>
              <a:buChar char="-"/>
            </a:pPr>
            <a:endParaRPr lang="en-GB" sz="2000" dirty="0"/>
          </a:p>
          <a:p>
            <a:r>
              <a:rPr lang="en-GB" sz="2000" dirty="0">
                <a:highlight>
                  <a:srgbClr val="FFFFCC"/>
                </a:highlight>
              </a:rPr>
              <a:t>2. Organisation</a:t>
            </a:r>
          </a:p>
          <a:p>
            <a:pPr marL="285750" indent="-285750">
              <a:buFontTx/>
              <a:buChar char="-"/>
            </a:pPr>
            <a:r>
              <a:rPr lang="en-GB" sz="2000" i="1" dirty="0"/>
              <a:t>Ensure they have all their year 10 books and resources </a:t>
            </a:r>
          </a:p>
          <a:p>
            <a:pPr marL="285750" indent="-285750">
              <a:buFontTx/>
              <a:buChar char="-"/>
            </a:pPr>
            <a:r>
              <a:rPr lang="en-GB" sz="2000" i="1" dirty="0"/>
              <a:t>Make sure they are bringing equipment each day </a:t>
            </a:r>
          </a:p>
          <a:p>
            <a:pPr marL="285750" indent="-285750">
              <a:buFontTx/>
              <a:buChar char="-"/>
            </a:pPr>
            <a:r>
              <a:rPr lang="en-GB" sz="2000" i="1" dirty="0"/>
              <a:t>Fill out the forms link if you need any equipment</a:t>
            </a:r>
          </a:p>
          <a:p>
            <a:pPr marL="285750" indent="-285750">
              <a:buFontTx/>
              <a:buChar char="-"/>
            </a:pPr>
            <a:endParaRPr lang="en-GB" sz="2000" i="1" dirty="0"/>
          </a:p>
          <a:p>
            <a:r>
              <a:rPr lang="en-GB" sz="2000" dirty="0">
                <a:highlight>
                  <a:srgbClr val="FFFFCC"/>
                </a:highlight>
              </a:rPr>
              <a:t>3. Revision and Exam Prep Checklist </a:t>
            </a:r>
          </a:p>
          <a:p>
            <a:pPr marL="285750" indent="-285750">
              <a:buFontTx/>
              <a:buChar char="-"/>
            </a:pPr>
            <a:r>
              <a:rPr lang="en-GB" sz="2000" i="1" dirty="0"/>
              <a:t>Collect a checklist on your way out and go through this with your child </a:t>
            </a:r>
          </a:p>
        </p:txBody>
      </p:sp>
    </p:spTree>
    <p:extLst>
      <p:ext uri="{BB962C8B-B14F-4D97-AF65-F5344CB8AC3E}">
        <p14:creationId xmlns:p14="http://schemas.microsoft.com/office/powerpoint/2010/main" val="19628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D89F-44A3-502B-2A8A-E00940F5385B}"/>
              </a:ext>
            </a:extLst>
          </p:cNvPr>
          <p:cNvSpPr>
            <a:spLocks noGrp="1"/>
          </p:cNvSpPr>
          <p:nvPr>
            <p:ph type="title"/>
          </p:nvPr>
        </p:nvSpPr>
        <p:spPr/>
        <p:txBody>
          <a:bodyPr/>
          <a:lstStyle/>
          <a:p>
            <a:r>
              <a:rPr lang="en-GB" dirty="0"/>
              <a:t>Family Briefing: Exam Preparation</a:t>
            </a:r>
          </a:p>
        </p:txBody>
      </p:sp>
      <p:sp>
        <p:nvSpPr>
          <p:cNvPr id="3" name="Content Placeholder 2">
            <a:extLst>
              <a:ext uri="{FF2B5EF4-FFF2-40B4-BE49-F238E27FC236}">
                <a16:creationId xmlns:a16="http://schemas.microsoft.com/office/drawing/2014/main" id="{0A8616A8-856D-30C1-F6F8-EC65964F5E74}"/>
              </a:ext>
            </a:extLst>
          </p:cNvPr>
          <p:cNvSpPr>
            <a:spLocks noGrp="1"/>
          </p:cNvSpPr>
          <p:nvPr>
            <p:ph idx="1"/>
          </p:nvPr>
        </p:nvSpPr>
        <p:spPr>
          <a:xfrm>
            <a:off x="651230" y="1845733"/>
            <a:ext cx="11626261" cy="4599671"/>
          </a:xfrm>
        </p:spPr>
        <p:txBody>
          <a:bodyPr>
            <a:normAutofit/>
          </a:bodyPr>
          <a:lstStyle/>
          <a:p>
            <a:r>
              <a:rPr lang="en-GB" sz="2400" b="1" dirty="0"/>
              <a:t>Part 1- Presentation in the theatre by:</a:t>
            </a:r>
          </a:p>
          <a:p>
            <a:r>
              <a:rPr lang="en-GB" sz="2400" dirty="0"/>
              <a:t>1. Miss Thorley (Assistant Principal- Achievement) </a:t>
            </a:r>
          </a:p>
          <a:p>
            <a:r>
              <a:rPr lang="en-GB" sz="2400" dirty="0"/>
              <a:t>2. Curriculum Leader of Core Subjects </a:t>
            </a:r>
          </a:p>
          <a:p>
            <a:r>
              <a:rPr lang="en-GB" sz="2400" dirty="0"/>
              <a:t>3. Mrs Yazdani (Head of Scholar Wellbeing)</a:t>
            </a:r>
          </a:p>
          <a:p>
            <a:endParaRPr lang="en-GB" sz="2400" dirty="0"/>
          </a:p>
          <a:p>
            <a:r>
              <a:rPr lang="en-GB" sz="2400" b="1" dirty="0"/>
              <a:t>Part 2- Carousel of option subjects </a:t>
            </a:r>
          </a:p>
          <a:p>
            <a:endParaRPr lang="en-GB" sz="2400" b="1" dirty="0"/>
          </a:p>
          <a:p>
            <a:r>
              <a:rPr lang="en-GB" sz="2400" b="1" dirty="0"/>
              <a:t>Part 3- Return to the Dining Hall for summary and revision resources.</a:t>
            </a:r>
          </a:p>
          <a:p>
            <a:endParaRPr lang="en-GB" sz="2400" dirty="0"/>
          </a:p>
          <a:p>
            <a:endParaRPr lang="en-GB" sz="2400" dirty="0"/>
          </a:p>
        </p:txBody>
      </p:sp>
      <p:pic>
        <p:nvPicPr>
          <p:cNvPr id="4" name="Picture 3">
            <a:extLst>
              <a:ext uri="{FF2B5EF4-FFF2-40B4-BE49-F238E27FC236}">
                <a16:creationId xmlns:a16="http://schemas.microsoft.com/office/drawing/2014/main" id="{340DEEFF-19B1-7A0A-3584-A87C667AF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2351" y="5302483"/>
            <a:ext cx="2468137" cy="1002681"/>
          </a:xfrm>
          <a:prstGeom prst="rect">
            <a:avLst/>
          </a:prstGeom>
        </p:spPr>
      </p:pic>
    </p:spTree>
    <p:extLst>
      <p:ext uri="{BB962C8B-B14F-4D97-AF65-F5344CB8AC3E}">
        <p14:creationId xmlns:p14="http://schemas.microsoft.com/office/powerpoint/2010/main" val="323258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What People Think Success Looks Like Vs. What It Really ...">
            <a:extLst>
              <a:ext uri="{FF2B5EF4-FFF2-40B4-BE49-F238E27FC236}">
                <a16:creationId xmlns:a16="http://schemas.microsoft.com/office/drawing/2014/main" id="{B320D769-B659-51FF-8D33-BEF41BEE88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0236" y="0"/>
            <a:ext cx="8599416" cy="621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411184" y="4351032"/>
            <a:ext cx="9369631" cy="3420094"/>
          </a:xfrm>
        </p:spPr>
        <p:txBody>
          <a:bodyPr>
            <a:normAutofit/>
          </a:bodyPr>
          <a:lstStyle/>
          <a:p>
            <a:pPr marL="0" indent="0" algn="ctr">
              <a:buNone/>
            </a:pPr>
            <a:r>
              <a:rPr lang="en-GB" sz="6000" i="1" dirty="0">
                <a:solidFill>
                  <a:srgbClr val="7030A0"/>
                </a:solidFill>
                <a:highlight>
                  <a:srgbClr val="FFFF00"/>
                </a:highlight>
              </a:rPr>
              <a:t>Supporting your child during </a:t>
            </a:r>
            <a:r>
              <a:rPr lang="en-GB" sz="6000" i="1" dirty="0">
                <a:solidFill>
                  <a:srgbClr val="7030A0"/>
                </a:solidFill>
                <a:highlight>
                  <a:srgbClr val="00FFFF"/>
                </a:highlight>
              </a:rPr>
              <a:t>exam season</a:t>
            </a:r>
          </a:p>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215" y="281139"/>
            <a:ext cx="4405459" cy="1789718"/>
          </a:xfrm>
          <a:prstGeom prst="rect">
            <a:avLst/>
          </a:prstGeom>
        </p:spPr>
      </p:pic>
      <p:pic>
        <p:nvPicPr>
          <p:cNvPr id="1028" name="Picture 4" descr="A student wearing uniform sits on a desk lost in a thought with their hand over their mouth, they sit next to another student who is focused on the lesson.">
            <a:extLst>
              <a:ext uri="{FF2B5EF4-FFF2-40B4-BE49-F238E27FC236}">
                <a16:creationId xmlns:a16="http://schemas.microsoft.com/office/drawing/2014/main" id="{5A7BE290-E038-13D9-297B-A5469406F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27" y="363776"/>
            <a:ext cx="5668673" cy="3065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DFB4DA16-DD69-6D9C-01B2-EDB0BFFF9D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543" y="2230258"/>
            <a:ext cx="4532802" cy="1288502"/>
          </a:xfrm>
          <a:prstGeom prst="rect">
            <a:avLst/>
          </a:prstGeom>
        </p:spPr>
      </p:pic>
    </p:spTree>
    <p:extLst>
      <p:ext uri="{BB962C8B-B14F-4D97-AF65-F5344CB8AC3E}">
        <p14:creationId xmlns:p14="http://schemas.microsoft.com/office/powerpoint/2010/main" val="2521704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36F118-F981-AFC7-F2BB-80821680C84E}"/>
              </a:ext>
            </a:extLst>
          </p:cNvPr>
          <p:cNvSpPr txBox="1"/>
          <p:nvPr/>
        </p:nvSpPr>
        <p:spPr>
          <a:xfrm>
            <a:off x="1547751" y="1047307"/>
            <a:ext cx="909649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garagegothicbold"/>
                <a:ea typeface="+mn-ea"/>
                <a:cs typeface="+mn-cs"/>
              </a:rPr>
              <a:t>Exams are a stressful time for any young person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6ED516F-8BC7-A1DA-D102-AFEDA74154BD}"/>
              </a:ext>
            </a:extLst>
          </p:cNvPr>
          <p:cNvSpPr txBox="1"/>
          <p:nvPr/>
        </p:nvSpPr>
        <p:spPr>
          <a:xfrm>
            <a:off x="890282" y="1940676"/>
            <a:ext cx="1041143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Some common things you may notice as signs of struggling</a:t>
            </a:r>
          </a:p>
        </p:txBody>
      </p:sp>
      <p:sp>
        <p:nvSpPr>
          <p:cNvPr id="7" name="TextBox 6">
            <a:extLst>
              <a:ext uri="{FF2B5EF4-FFF2-40B4-BE49-F238E27FC236}">
                <a16:creationId xmlns:a16="http://schemas.microsoft.com/office/drawing/2014/main" id="{2011162C-D11D-296A-624B-DDED19A219F7}"/>
              </a:ext>
            </a:extLst>
          </p:cNvPr>
          <p:cNvSpPr txBox="1"/>
          <p:nvPr/>
        </p:nvSpPr>
        <p:spPr>
          <a:xfrm>
            <a:off x="473033" y="2911725"/>
            <a:ext cx="454824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Angry or emotional outbursts</a:t>
            </a:r>
          </a:p>
        </p:txBody>
      </p:sp>
      <p:sp>
        <p:nvSpPr>
          <p:cNvPr id="8" name="TextBox 7">
            <a:extLst>
              <a:ext uri="{FF2B5EF4-FFF2-40B4-BE49-F238E27FC236}">
                <a16:creationId xmlns:a16="http://schemas.microsoft.com/office/drawing/2014/main" id="{325ADBCC-55F2-0591-79F4-94BCB8E52710}"/>
              </a:ext>
            </a:extLst>
          </p:cNvPr>
          <p:cNvSpPr txBox="1"/>
          <p:nvPr/>
        </p:nvSpPr>
        <p:spPr>
          <a:xfrm>
            <a:off x="1174588" y="3919317"/>
            <a:ext cx="286195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Difficulty sleeping</a:t>
            </a:r>
          </a:p>
        </p:txBody>
      </p:sp>
      <p:sp>
        <p:nvSpPr>
          <p:cNvPr id="9" name="TextBox 8">
            <a:extLst>
              <a:ext uri="{FF2B5EF4-FFF2-40B4-BE49-F238E27FC236}">
                <a16:creationId xmlns:a16="http://schemas.microsoft.com/office/drawing/2014/main" id="{63C1AB5E-8AEC-52B3-A755-74509399DC77}"/>
              </a:ext>
            </a:extLst>
          </p:cNvPr>
          <p:cNvSpPr txBox="1"/>
          <p:nvPr/>
        </p:nvSpPr>
        <p:spPr>
          <a:xfrm>
            <a:off x="5308291" y="3919317"/>
            <a:ext cx="409698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Changes in eating habits</a:t>
            </a:r>
          </a:p>
        </p:txBody>
      </p:sp>
      <p:sp>
        <p:nvSpPr>
          <p:cNvPr id="10" name="TextBox 9">
            <a:extLst>
              <a:ext uri="{FF2B5EF4-FFF2-40B4-BE49-F238E27FC236}">
                <a16:creationId xmlns:a16="http://schemas.microsoft.com/office/drawing/2014/main" id="{4C92C6DE-2058-1322-DE1B-0C4E02F83722}"/>
              </a:ext>
            </a:extLst>
          </p:cNvPr>
          <p:cNvSpPr txBox="1"/>
          <p:nvPr/>
        </p:nvSpPr>
        <p:spPr>
          <a:xfrm>
            <a:off x="6541190" y="2816162"/>
            <a:ext cx="4621480"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Feeling more tired than usual</a:t>
            </a:r>
          </a:p>
        </p:txBody>
      </p:sp>
      <p:sp>
        <p:nvSpPr>
          <p:cNvPr id="11" name="TextBox 10">
            <a:extLst>
              <a:ext uri="{FF2B5EF4-FFF2-40B4-BE49-F238E27FC236}">
                <a16:creationId xmlns:a16="http://schemas.microsoft.com/office/drawing/2014/main" id="{80716542-01E6-3DCD-D450-B8ECB0B763AA}"/>
              </a:ext>
            </a:extLst>
          </p:cNvPr>
          <p:cNvSpPr txBox="1"/>
          <p:nvPr/>
        </p:nvSpPr>
        <p:spPr>
          <a:xfrm>
            <a:off x="473033" y="4971573"/>
            <a:ext cx="110341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Not wanting to talk about things or becoming more closed off than usual</a:t>
            </a:r>
          </a:p>
        </p:txBody>
      </p:sp>
      <p:pic>
        <p:nvPicPr>
          <p:cNvPr id="12" name="Picture 11">
            <a:extLst>
              <a:ext uri="{FF2B5EF4-FFF2-40B4-BE49-F238E27FC236}">
                <a16:creationId xmlns:a16="http://schemas.microsoft.com/office/drawing/2014/main" id="{79846DF6-154D-1BBC-EA53-94B988681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95" y="100318"/>
            <a:ext cx="2331050" cy="946989"/>
          </a:xfrm>
          <a:prstGeom prst="rect">
            <a:avLst/>
          </a:prstGeom>
        </p:spPr>
      </p:pic>
    </p:spTree>
    <p:extLst>
      <p:ext uri="{BB962C8B-B14F-4D97-AF65-F5344CB8AC3E}">
        <p14:creationId xmlns:p14="http://schemas.microsoft.com/office/powerpoint/2010/main" val="30413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F79AC4-B531-F9DB-97F5-60F3F9B52759}"/>
              </a:ext>
            </a:extLst>
          </p:cNvPr>
          <p:cNvSpPr txBox="1"/>
          <p:nvPr/>
        </p:nvSpPr>
        <p:spPr>
          <a:xfrm>
            <a:off x="2601364" y="997566"/>
            <a:ext cx="909649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garagegothicbold"/>
                <a:ea typeface="+mn-ea"/>
                <a:cs typeface="+mn-cs"/>
              </a:rPr>
              <a:t>What can you do to help your child?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C7A0F4A-3325-B18A-FB2C-3CA3EFEF3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95" y="100318"/>
            <a:ext cx="2331050" cy="946989"/>
          </a:xfrm>
          <a:prstGeom prst="rect">
            <a:avLst/>
          </a:prstGeom>
        </p:spPr>
      </p:pic>
      <p:sp>
        <p:nvSpPr>
          <p:cNvPr id="5" name="TextBox 4">
            <a:extLst>
              <a:ext uri="{FF2B5EF4-FFF2-40B4-BE49-F238E27FC236}">
                <a16:creationId xmlns:a16="http://schemas.microsoft.com/office/drawing/2014/main" id="{898929E1-4664-4B90-E535-03C6BF9E8957}"/>
              </a:ext>
            </a:extLst>
          </p:cNvPr>
          <p:cNvSpPr txBox="1"/>
          <p:nvPr/>
        </p:nvSpPr>
        <p:spPr>
          <a:xfrm>
            <a:off x="2529443" y="1656677"/>
            <a:ext cx="9434245"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ircularStd"/>
                <a:ea typeface="+mn-ea"/>
                <a:cs typeface="+mn-cs"/>
              </a:rPr>
              <a:t>  </a:t>
            </a:r>
            <a:r>
              <a:rPr kumimoji="0" lang="en-GB" sz="9600" b="1" i="0" u="none" strike="noStrike" kern="1200" cap="none" spc="0" normalizeH="0" baseline="0" noProof="0" dirty="0">
                <a:ln>
                  <a:noFill/>
                </a:ln>
                <a:solidFill>
                  <a:srgbClr val="000000"/>
                </a:solidFill>
                <a:effectLst/>
                <a:highlight>
                  <a:srgbClr val="00FFFF"/>
                </a:highlight>
                <a:uLnTx/>
                <a:uFillTx/>
                <a:latin typeface="CircularStd"/>
                <a:ea typeface="+mn-ea"/>
                <a:cs typeface="+mn-cs"/>
              </a:rPr>
              <a:t>Perspective</a:t>
            </a:r>
          </a:p>
        </p:txBody>
      </p:sp>
      <p:sp>
        <p:nvSpPr>
          <p:cNvPr id="6" name="TextBox 5">
            <a:extLst>
              <a:ext uri="{FF2B5EF4-FFF2-40B4-BE49-F238E27FC236}">
                <a16:creationId xmlns:a16="http://schemas.microsoft.com/office/drawing/2014/main" id="{E1018C05-612B-088C-D304-C13340F6297D}"/>
              </a:ext>
            </a:extLst>
          </p:cNvPr>
          <p:cNvSpPr txBox="1"/>
          <p:nvPr/>
        </p:nvSpPr>
        <p:spPr>
          <a:xfrm>
            <a:off x="2529442" y="3188685"/>
            <a:ext cx="9434245"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ircularStd"/>
                <a:ea typeface="+mn-ea"/>
                <a:cs typeface="+mn-cs"/>
              </a:rPr>
              <a:t>  </a:t>
            </a:r>
            <a:r>
              <a:rPr kumimoji="0" lang="en-GB" sz="9600" b="1" i="0" u="none" strike="noStrike" kern="1200" cap="none" spc="0" normalizeH="0" baseline="0" noProof="0" dirty="0">
                <a:ln>
                  <a:noFill/>
                </a:ln>
                <a:solidFill>
                  <a:srgbClr val="000000"/>
                </a:solidFill>
                <a:effectLst/>
                <a:highlight>
                  <a:srgbClr val="FFFF00"/>
                </a:highlight>
                <a:uLnTx/>
                <a:uFillTx/>
                <a:latin typeface="CircularStd"/>
                <a:ea typeface="+mn-ea"/>
                <a:cs typeface="+mn-cs"/>
              </a:rPr>
              <a:t>Positive</a:t>
            </a:r>
          </a:p>
        </p:txBody>
      </p:sp>
      <p:sp>
        <p:nvSpPr>
          <p:cNvPr id="7" name="TextBox 6">
            <a:extLst>
              <a:ext uri="{FF2B5EF4-FFF2-40B4-BE49-F238E27FC236}">
                <a16:creationId xmlns:a16="http://schemas.microsoft.com/office/drawing/2014/main" id="{832956D2-3FF3-0D10-8AAD-338CB338B54A}"/>
              </a:ext>
            </a:extLst>
          </p:cNvPr>
          <p:cNvSpPr txBox="1"/>
          <p:nvPr/>
        </p:nvSpPr>
        <p:spPr>
          <a:xfrm>
            <a:off x="2601364" y="4720693"/>
            <a:ext cx="3367923"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highlight>
                  <a:srgbClr val="FF00FF"/>
                </a:highlight>
                <a:uLnTx/>
                <a:uFillTx/>
                <a:latin typeface="CircularStd"/>
                <a:ea typeface="+mn-ea"/>
                <a:cs typeface="+mn-cs"/>
              </a:rPr>
              <a:t>  </a:t>
            </a:r>
            <a:r>
              <a:rPr kumimoji="0" lang="en-GB" sz="9600" b="1" i="0" u="none" strike="noStrike" kern="1200" cap="none" spc="0" normalizeH="0" baseline="0" noProof="0" dirty="0">
                <a:ln>
                  <a:noFill/>
                </a:ln>
                <a:solidFill>
                  <a:srgbClr val="000000"/>
                </a:solidFill>
                <a:effectLst/>
                <a:highlight>
                  <a:srgbClr val="FF00FF"/>
                </a:highlight>
                <a:uLnTx/>
                <a:uFillTx/>
                <a:latin typeface="CircularStd"/>
                <a:ea typeface="+mn-ea"/>
                <a:cs typeface="+mn-cs"/>
              </a:rPr>
              <a:t>Praise</a:t>
            </a:r>
          </a:p>
        </p:txBody>
      </p:sp>
    </p:spTree>
    <p:extLst>
      <p:ext uri="{BB962C8B-B14F-4D97-AF65-F5344CB8AC3E}">
        <p14:creationId xmlns:p14="http://schemas.microsoft.com/office/powerpoint/2010/main" val="22606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9821AD-E624-41F3-8BFD-82B910727C24}"/>
              </a:ext>
            </a:extLst>
          </p:cNvPr>
          <p:cNvSpPr txBox="1"/>
          <p:nvPr/>
        </p:nvSpPr>
        <p:spPr>
          <a:xfrm>
            <a:off x="965200" y="643467"/>
            <a:ext cx="6883399" cy="505400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85000"/>
              </a:lnSpc>
              <a:spcBef>
                <a:spcPct val="0"/>
              </a:spcBef>
              <a:spcAft>
                <a:spcPts val="600"/>
              </a:spcAft>
              <a:buClrTx/>
              <a:buSzTx/>
              <a:buFontTx/>
              <a:buNone/>
              <a:tabLst/>
              <a:defRPr/>
            </a:pPr>
            <a:r>
              <a:rPr kumimoji="0" lang="en-US" sz="7200" b="1" i="0" u="none" strike="noStrike" kern="1200" cap="none" spc="-50" normalizeH="0" baseline="0" noProof="0">
                <a:ln>
                  <a:noFill/>
                </a:ln>
                <a:solidFill>
                  <a:prstClr val="black">
                    <a:lumMod val="85000"/>
                    <a:lumOff val="15000"/>
                  </a:prstClr>
                </a:solidFill>
                <a:effectLst/>
                <a:uLnTx/>
                <a:uFillTx/>
                <a:latin typeface="Calibri Light" panose="020F0302020204030204"/>
                <a:ea typeface="+mn-ea"/>
                <a:cs typeface="+mn-cs"/>
              </a:rPr>
              <a:t>Scaling 1 – 10</a:t>
            </a:r>
          </a:p>
          <a:p>
            <a:pPr marL="0" marR="0" lvl="0" indent="0" algn="l" defTabSz="457200" rtl="0" eaLnBrk="1" fontAlgn="auto" latinLnBrk="0" hangingPunct="1">
              <a:lnSpc>
                <a:spcPct val="85000"/>
              </a:lnSpc>
              <a:spcBef>
                <a:spcPct val="0"/>
              </a:spcBef>
              <a:spcAft>
                <a:spcPts val="600"/>
              </a:spcAft>
              <a:buClrTx/>
              <a:buSzTx/>
              <a:buFontTx/>
              <a:buNone/>
              <a:tabLst/>
              <a:defRPr/>
            </a:pPr>
            <a:r>
              <a:rPr kumimoji="0" lang="en-US" sz="4800" b="1" i="0" u="none" strike="noStrike" kern="1200" cap="none" spc="-50" normalizeH="0" baseline="0" noProof="0">
                <a:ln>
                  <a:noFill/>
                </a:ln>
                <a:solidFill>
                  <a:prstClr val="black">
                    <a:lumMod val="85000"/>
                    <a:lumOff val="15000"/>
                  </a:prstClr>
                </a:solidFill>
                <a:effectLst/>
                <a:highlight>
                  <a:srgbClr val="FFFF00"/>
                </a:highlight>
                <a:uLnTx/>
                <a:uFillTx/>
                <a:latin typeface="Calibri Light" panose="020F0302020204030204"/>
                <a:ea typeface="+mn-ea"/>
                <a:cs typeface="+mn-cs"/>
              </a:rPr>
              <a:t>10 being the best OR most</a:t>
            </a:r>
          </a:p>
        </p:txBody>
      </p:sp>
      <p:pic>
        <p:nvPicPr>
          <p:cNvPr id="5" name="Content Placeholder 3">
            <a:extLst>
              <a:ext uri="{FF2B5EF4-FFF2-40B4-BE49-F238E27FC236}">
                <a16:creationId xmlns:a16="http://schemas.microsoft.com/office/drawing/2014/main" id="{7E2347D6-0D85-4CAD-BBA9-D87D6ED2E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180" y="72003"/>
            <a:ext cx="1993900" cy="808037"/>
          </a:xfrm>
          <a:prstGeom prst="rect">
            <a:avLst/>
          </a:prstGeom>
        </p:spPr>
      </p:pic>
      <p:pic>
        <p:nvPicPr>
          <p:cNvPr id="1028" name="Picture 4" descr="Mindful or Mind full? 10 Simple Techniques that Foster Mindfulness">
            <a:extLst>
              <a:ext uri="{FF2B5EF4-FFF2-40B4-BE49-F238E27FC236}">
                <a16:creationId xmlns:a16="http://schemas.microsoft.com/office/drawing/2014/main" id="{40DC605C-F058-4DEB-881C-F0058C6DC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472" y="1613223"/>
            <a:ext cx="3121335" cy="36315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121FE2-3613-4C33-80E8-E62C256AAA46}"/>
              </a:ext>
            </a:extLst>
          </p:cNvPr>
          <p:cNvSpPr txBox="1"/>
          <p:nvPr/>
        </p:nvSpPr>
        <p:spPr>
          <a:xfrm>
            <a:off x="454711" y="1203205"/>
            <a:ext cx="1592975"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Mood?</a:t>
            </a:r>
          </a:p>
        </p:txBody>
      </p:sp>
      <p:sp>
        <p:nvSpPr>
          <p:cNvPr id="13" name="TextBox 12">
            <a:extLst>
              <a:ext uri="{FF2B5EF4-FFF2-40B4-BE49-F238E27FC236}">
                <a16:creationId xmlns:a16="http://schemas.microsoft.com/office/drawing/2014/main" id="{3946330D-7533-4950-BE3B-89AF017F83BB}"/>
              </a:ext>
            </a:extLst>
          </p:cNvPr>
          <p:cNvSpPr txBox="1"/>
          <p:nvPr/>
        </p:nvSpPr>
        <p:spPr>
          <a:xfrm>
            <a:off x="2836912" y="756899"/>
            <a:ext cx="1656745"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School?</a:t>
            </a:r>
          </a:p>
        </p:txBody>
      </p:sp>
      <p:sp>
        <p:nvSpPr>
          <p:cNvPr id="15" name="TextBox 14">
            <a:extLst>
              <a:ext uri="{FF2B5EF4-FFF2-40B4-BE49-F238E27FC236}">
                <a16:creationId xmlns:a16="http://schemas.microsoft.com/office/drawing/2014/main" id="{20585E36-7740-4C60-8ABC-E0130E79FDE6}"/>
              </a:ext>
            </a:extLst>
          </p:cNvPr>
          <p:cNvSpPr txBox="1"/>
          <p:nvPr/>
        </p:nvSpPr>
        <p:spPr>
          <a:xfrm>
            <a:off x="5415530" y="1160525"/>
            <a:ext cx="1511196"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Stress?</a:t>
            </a:r>
          </a:p>
        </p:txBody>
      </p:sp>
      <p:sp>
        <p:nvSpPr>
          <p:cNvPr id="19" name="TextBox 18">
            <a:extLst>
              <a:ext uri="{FF2B5EF4-FFF2-40B4-BE49-F238E27FC236}">
                <a16:creationId xmlns:a16="http://schemas.microsoft.com/office/drawing/2014/main" id="{A183C801-38E4-422E-A732-AB6C3E5F172C}"/>
              </a:ext>
            </a:extLst>
          </p:cNvPr>
          <p:cNvSpPr txBox="1"/>
          <p:nvPr/>
        </p:nvSpPr>
        <p:spPr>
          <a:xfrm>
            <a:off x="685395" y="4454648"/>
            <a:ext cx="1983525"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Worries?</a:t>
            </a:r>
          </a:p>
        </p:txBody>
      </p:sp>
      <p:sp>
        <p:nvSpPr>
          <p:cNvPr id="6" name="TextBox 5">
            <a:extLst>
              <a:ext uri="{FF2B5EF4-FFF2-40B4-BE49-F238E27FC236}">
                <a16:creationId xmlns:a16="http://schemas.microsoft.com/office/drawing/2014/main" id="{A3C03B64-2978-D633-1919-009DAC4D7538}"/>
              </a:ext>
            </a:extLst>
          </p:cNvPr>
          <p:cNvSpPr txBox="1"/>
          <p:nvPr/>
        </p:nvSpPr>
        <p:spPr>
          <a:xfrm>
            <a:off x="34274" y="46173"/>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D900F0"/>
                </a:solidFill>
                <a:effectLst/>
                <a:uLnTx/>
                <a:uFillTx/>
                <a:latin typeface="Calibri" panose="020F0502020204030204" pitchFamily="34" charset="0"/>
                <a:ea typeface="Calibri" panose="020F0502020204030204" pitchFamily="34" charset="0"/>
                <a:cs typeface="Times New Roman" panose="02020603050405020304" pitchFamily="18" charset="0"/>
              </a:rPr>
              <a:t>We believe that respect is mutual</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31E2220-3A9A-EFBD-FA13-925210537CD1}"/>
              </a:ext>
            </a:extLst>
          </p:cNvPr>
          <p:cNvSpPr txBox="1"/>
          <p:nvPr/>
        </p:nvSpPr>
        <p:spPr>
          <a:xfrm>
            <a:off x="5676899" y="4454648"/>
            <a:ext cx="1962151"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Sleep?</a:t>
            </a:r>
          </a:p>
        </p:txBody>
      </p:sp>
      <p:sp>
        <p:nvSpPr>
          <p:cNvPr id="9" name="TextBox 8">
            <a:extLst>
              <a:ext uri="{FF2B5EF4-FFF2-40B4-BE49-F238E27FC236}">
                <a16:creationId xmlns:a16="http://schemas.microsoft.com/office/drawing/2014/main" id="{738FE94C-6EC9-6B87-B237-802B083FA7D1}"/>
              </a:ext>
            </a:extLst>
          </p:cNvPr>
          <p:cNvSpPr txBox="1"/>
          <p:nvPr/>
        </p:nvSpPr>
        <p:spPr>
          <a:xfrm>
            <a:off x="7052111" y="2225892"/>
            <a:ext cx="1592975"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Exams?</a:t>
            </a:r>
          </a:p>
        </p:txBody>
      </p:sp>
      <p:sp>
        <p:nvSpPr>
          <p:cNvPr id="10" name="TextBox 9">
            <a:extLst>
              <a:ext uri="{FF2B5EF4-FFF2-40B4-BE49-F238E27FC236}">
                <a16:creationId xmlns:a16="http://schemas.microsoft.com/office/drawing/2014/main" id="{DBA5B5DA-9DF1-98A1-9A11-AFA089B2C8CB}"/>
              </a:ext>
            </a:extLst>
          </p:cNvPr>
          <p:cNvSpPr txBox="1"/>
          <p:nvPr/>
        </p:nvSpPr>
        <p:spPr>
          <a:xfrm>
            <a:off x="2745168" y="5487741"/>
            <a:ext cx="2833700" cy="646331"/>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Happiness ?</a:t>
            </a:r>
          </a:p>
        </p:txBody>
      </p:sp>
    </p:spTree>
    <p:extLst>
      <p:ext uri="{BB962C8B-B14F-4D97-AF65-F5344CB8AC3E}">
        <p14:creationId xmlns:p14="http://schemas.microsoft.com/office/powerpoint/2010/main" val="2890907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P spid="19"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Rectangle 1032">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0" name="Straight Connector 1034">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2" name="Rectangle 1036">
            <a:extLst>
              <a:ext uri="{FF2B5EF4-FFF2-40B4-BE49-F238E27FC236}">
                <a16:creationId xmlns:a16="http://schemas.microsoft.com/office/drawing/2014/main" id="{62755092-2A02-4B19-ABF7-2F2AB9C2C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F0B7DA9-B305-5E04-6CF3-D466845902D4}"/>
              </a:ext>
            </a:extLst>
          </p:cNvPr>
          <p:cNvSpPr txBox="1"/>
          <p:nvPr/>
        </p:nvSpPr>
        <p:spPr>
          <a:xfrm>
            <a:off x="759196" y="4524479"/>
            <a:ext cx="10964922" cy="105765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700" b="1" i="0" u="none" strike="noStrike" kern="1200" cap="none" spc="-50" normalizeH="0" baseline="0" noProof="0" dirty="0">
                <a:ln>
                  <a:noFill/>
                </a:ln>
                <a:solidFill>
                  <a:prstClr val="black">
                    <a:lumMod val="85000"/>
                    <a:lumOff val="15000"/>
                  </a:prstClr>
                </a:solidFill>
                <a:effectLst/>
                <a:highlight>
                  <a:srgbClr val="FFFF00"/>
                </a:highlight>
                <a:uLnTx/>
                <a:uFillTx/>
                <a:latin typeface="Calibri Light" panose="020F0302020204030204"/>
                <a:ea typeface="+mn-ea"/>
                <a:cs typeface="+mn-cs"/>
              </a:rPr>
              <a:t>2 of my favorite go to apps for young people</a:t>
            </a:r>
            <a:endParaRPr kumimoji="0" lang="en-US" sz="4700" b="0" i="0" u="none" strike="noStrike" kern="1200" cap="none" spc="-50" normalizeH="0" baseline="0" noProof="0" dirty="0">
              <a:ln>
                <a:noFill/>
              </a:ln>
              <a:solidFill>
                <a:prstClr val="black">
                  <a:lumMod val="85000"/>
                  <a:lumOff val="15000"/>
                </a:prstClr>
              </a:solidFill>
              <a:effectLst/>
              <a:highlight>
                <a:srgbClr val="FFFF00"/>
              </a:highlight>
              <a:uLnTx/>
              <a:uFillTx/>
              <a:latin typeface="Calibri Light" panose="020F0302020204030204"/>
              <a:ea typeface="+mn-ea"/>
              <a:cs typeface="+mn-cs"/>
            </a:endParaRPr>
          </a:p>
        </p:txBody>
      </p:sp>
      <p:pic>
        <p:nvPicPr>
          <p:cNvPr id="3" name="Picture 2" descr="QR code - Wikipedia">
            <a:extLst>
              <a:ext uri="{FF2B5EF4-FFF2-40B4-BE49-F238E27FC236}">
                <a16:creationId xmlns:a16="http://schemas.microsoft.com/office/drawing/2014/main" id="{C44B9819-EF64-ADDD-C6CC-8E5D7B445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67" r="2" b="2"/>
          <a:stretch/>
        </p:blipFill>
        <p:spPr bwMode="auto">
          <a:xfrm>
            <a:off x="6241657" y="1489833"/>
            <a:ext cx="2484888" cy="2299337"/>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8">
            <a:extLst>
              <a:ext uri="{FF2B5EF4-FFF2-40B4-BE49-F238E27FC236}">
                <a16:creationId xmlns:a16="http://schemas.microsoft.com/office/drawing/2014/main" id="{ADBD06EA-6295-41AD-B616-9DA974C19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201" y="886968"/>
            <a:ext cx="64008" cy="3108960"/>
          </a:xfrm>
          <a:prstGeom prst="rect">
            <a:avLst/>
          </a:prstGeom>
          <a:solidFill>
            <a:srgbClr val="3D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0DC9CA7F-DB52-5CEB-E1DE-450EB8284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562" y="637250"/>
            <a:ext cx="2251709" cy="3602736"/>
          </a:xfrm>
          <a:prstGeom prst="rect">
            <a:avLst/>
          </a:prstGeom>
        </p:spPr>
      </p:pic>
      <p:sp>
        <p:nvSpPr>
          <p:cNvPr id="1036" name="Rectangle 1040">
            <a:extLst>
              <a:ext uri="{FF2B5EF4-FFF2-40B4-BE49-F238E27FC236}">
                <a16:creationId xmlns:a16="http://schemas.microsoft.com/office/drawing/2014/main" id="{2440AE10-1CFB-40D2-B6FE-1EE33302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730" y="886968"/>
            <a:ext cx="64008" cy="3108960"/>
          </a:xfrm>
          <a:prstGeom prst="rect">
            <a:avLst/>
          </a:prstGeom>
          <a:solidFill>
            <a:srgbClr val="3D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3" descr="KOOTH | Oaks Place Surgery">
            <a:extLst>
              <a:ext uri="{FF2B5EF4-FFF2-40B4-BE49-F238E27FC236}">
                <a16:creationId xmlns:a16="http://schemas.microsoft.com/office/drawing/2014/main" id="{296CAB1F-10F2-027F-93A5-11BB29E371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2868" y="1693110"/>
            <a:ext cx="2511016" cy="1178952"/>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42">
            <a:extLst>
              <a:ext uri="{FF2B5EF4-FFF2-40B4-BE49-F238E27FC236}">
                <a16:creationId xmlns:a16="http://schemas.microsoft.com/office/drawing/2014/main" id="{1F8DA95A-2087-4C28-9646-5467AF2FC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5464" y="886968"/>
            <a:ext cx="64008" cy="3108960"/>
          </a:xfrm>
          <a:prstGeom prst="rect">
            <a:avLst/>
          </a:prstGeom>
          <a:solidFill>
            <a:srgbClr val="3D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Young Minds Logo for Useful Links Directory | Cornwall ...">
            <a:extLst>
              <a:ext uri="{FF2B5EF4-FFF2-40B4-BE49-F238E27FC236}">
                <a16:creationId xmlns:a16="http://schemas.microsoft.com/office/drawing/2014/main" id="{F955DDE7-6E02-2720-86BD-7C9D41824B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8455" y="1607925"/>
            <a:ext cx="2487746" cy="1667046"/>
          </a:xfrm>
          <a:prstGeom prst="rect">
            <a:avLst/>
          </a:prstGeom>
          <a:noFill/>
          <a:extLst>
            <a:ext uri="{909E8E84-426E-40DD-AFC4-6F175D3DCCD1}">
              <a14:hiddenFill xmlns:a14="http://schemas.microsoft.com/office/drawing/2010/main">
                <a:solidFill>
                  <a:srgbClr val="FFFFFF"/>
                </a:solidFill>
              </a14:hiddenFill>
            </a:ext>
          </a:extLst>
        </p:spPr>
      </p:pic>
      <p:cxnSp>
        <p:nvCxnSpPr>
          <p:cNvPr id="1040" name="Straight Connector 1044">
            <a:extLst>
              <a:ext uri="{FF2B5EF4-FFF2-40B4-BE49-F238E27FC236}">
                <a16:creationId xmlns:a16="http://schemas.microsoft.com/office/drawing/2014/main" id="{1B5A16B8-D4DD-4B6E-8E67-8D81432CAE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47" name="Rectangle 1046">
            <a:extLst>
              <a:ext uri="{FF2B5EF4-FFF2-40B4-BE49-F238E27FC236}">
                <a16:creationId xmlns:a16="http://schemas.microsoft.com/office/drawing/2014/main" id="{0AC2BE2F-F3D5-4884-841C-943EAF33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3D649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 name="Rectangle 1048">
            <a:extLst>
              <a:ext uri="{FF2B5EF4-FFF2-40B4-BE49-F238E27FC236}">
                <a16:creationId xmlns:a16="http://schemas.microsoft.com/office/drawing/2014/main" id="{7622056F-7F2B-4B8E-94D8-45FE14DCC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A495D"/>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Arrow Connector 6">
            <a:extLst>
              <a:ext uri="{FF2B5EF4-FFF2-40B4-BE49-F238E27FC236}">
                <a16:creationId xmlns:a16="http://schemas.microsoft.com/office/drawing/2014/main" id="{B638513C-BF5A-15F6-E7B2-AB51F8633E99}"/>
              </a:ext>
            </a:extLst>
          </p:cNvPr>
          <p:cNvCxnSpPr>
            <a:cxnSpLocks/>
          </p:cNvCxnSpPr>
          <p:nvPr/>
        </p:nvCxnSpPr>
        <p:spPr>
          <a:xfrm flipH="1" flipV="1">
            <a:off x="1808252" y="2872062"/>
            <a:ext cx="490507" cy="1766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D7D1DA-9F5F-A8B1-C8C3-434CACCA1397}"/>
              </a:ext>
            </a:extLst>
          </p:cNvPr>
          <p:cNvCxnSpPr/>
          <p:nvPr/>
        </p:nvCxnSpPr>
        <p:spPr>
          <a:xfrm flipV="1">
            <a:off x="4109663" y="2974744"/>
            <a:ext cx="578713" cy="166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97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4992-D5E7-9B94-805D-FF5AF0DB2031}"/>
              </a:ext>
            </a:extLst>
          </p:cNvPr>
          <p:cNvSpPr>
            <a:spLocks noGrp="1"/>
          </p:cNvSpPr>
          <p:nvPr>
            <p:ph type="title"/>
          </p:nvPr>
        </p:nvSpPr>
        <p:spPr>
          <a:xfrm>
            <a:off x="1066800" y="78107"/>
            <a:ext cx="10891520" cy="1567597"/>
          </a:xfrm>
        </p:spPr>
        <p:txBody>
          <a:bodyPr/>
          <a:lstStyle/>
          <a:p>
            <a:r>
              <a:rPr lang="en-GB" dirty="0"/>
              <a:t>Carousel for Option Subjects (6.10-6.40pm) </a:t>
            </a:r>
          </a:p>
        </p:txBody>
      </p:sp>
      <p:sp>
        <p:nvSpPr>
          <p:cNvPr id="3" name="Content Placeholder 2">
            <a:extLst>
              <a:ext uri="{FF2B5EF4-FFF2-40B4-BE49-F238E27FC236}">
                <a16:creationId xmlns:a16="http://schemas.microsoft.com/office/drawing/2014/main" id="{0949CA19-2F6E-B525-4163-DD7055B4D466}"/>
              </a:ext>
            </a:extLst>
          </p:cNvPr>
          <p:cNvSpPr>
            <a:spLocks noGrp="1"/>
          </p:cNvSpPr>
          <p:nvPr>
            <p:ph idx="1"/>
          </p:nvPr>
        </p:nvSpPr>
        <p:spPr>
          <a:xfrm>
            <a:off x="1066800" y="1972734"/>
            <a:ext cx="10058400" cy="4023360"/>
          </a:xfrm>
        </p:spPr>
        <p:txBody>
          <a:bodyPr>
            <a:normAutofit/>
          </a:bodyPr>
          <a:lstStyle/>
          <a:p>
            <a:pPr marL="342900" lvl="0" indent="-342900">
              <a:lnSpc>
                <a:spcPct val="107000"/>
              </a:lnSpc>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History (0.16)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Geography (0.17)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Computer Science (0.18)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Textiles (0.28)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Food Preparation and Nutrition (0.33)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Art (0.32)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Inclusion Support (Dining Hall)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
        <p:nvSpPr>
          <p:cNvPr id="4" name="TextBox 3">
            <a:extLst>
              <a:ext uri="{FF2B5EF4-FFF2-40B4-BE49-F238E27FC236}">
                <a16:creationId xmlns:a16="http://schemas.microsoft.com/office/drawing/2014/main" id="{D4CC0128-8493-927C-E137-CF66BF5AB46B}"/>
              </a:ext>
            </a:extLst>
          </p:cNvPr>
          <p:cNvSpPr txBox="1"/>
          <p:nvPr/>
        </p:nvSpPr>
        <p:spPr>
          <a:xfrm>
            <a:off x="8204200" y="3770531"/>
            <a:ext cx="3441700" cy="1200329"/>
          </a:xfrm>
          <a:prstGeom prst="rect">
            <a:avLst/>
          </a:prstGeom>
          <a:noFill/>
        </p:spPr>
        <p:txBody>
          <a:bodyPr wrap="square" rtlCol="0">
            <a:spAutoFit/>
          </a:bodyPr>
          <a:lstStyle/>
          <a:p>
            <a:r>
              <a:rPr lang="en-GB" sz="2400" i="1" dirty="0"/>
              <a:t>Meet back in the dining hall for summary and revision resources!</a:t>
            </a:r>
          </a:p>
        </p:txBody>
      </p:sp>
      <p:sp>
        <p:nvSpPr>
          <p:cNvPr id="5" name="Rectangle: Rounded Corners 4">
            <a:extLst>
              <a:ext uri="{FF2B5EF4-FFF2-40B4-BE49-F238E27FC236}">
                <a16:creationId xmlns:a16="http://schemas.microsoft.com/office/drawing/2014/main" id="{616658BC-50C2-DF99-610C-ACC5480A97AD}"/>
              </a:ext>
            </a:extLst>
          </p:cNvPr>
          <p:cNvSpPr/>
          <p:nvPr/>
        </p:nvSpPr>
        <p:spPr>
          <a:xfrm>
            <a:off x="7772400" y="3707030"/>
            <a:ext cx="3759200" cy="13983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8824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50CE9EB-C291-409F-B10B-DD85E5BBD8B2}"/>
              </a:ext>
            </a:extLst>
          </p:cNvPr>
          <p:cNvSpPr/>
          <p:nvPr/>
        </p:nvSpPr>
        <p:spPr>
          <a:xfrm>
            <a:off x="7707557" y="3913744"/>
            <a:ext cx="2082800" cy="15113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Families</a:t>
            </a:r>
          </a:p>
        </p:txBody>
      </p:sp>
      <p:sp>
        <p:nvSpPr>
          <p:cNvPr id="6" name="Rectangle: Rounded Corners 5">
            <a:extLst>
              <a:ext uri="{FF2B5EF4-FFF2-40B4-BE49-F238E27FC236}">
                <a16:creationId xmlns:a16="http://schemas.microsoft.com/office/drawing/2014/main" id="{910F8F95-CB42-406C-AB3B-73A6903C2030}"/>
              </a:ext>
            </a:extLst>
          </p:cNvPr>
          <p:cNvSpPr/>
          <p:nvPr/>
        </p:nvSpPr>
        <p:spPr>
          <a:xfrm>
            <a:off x="4892950" y="325634"/>
            <a:ext cx="2082800" cy="15113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School</a:t>
            </a:r>
          </a:p>
        </p:txBody>
      </p:sp>
      <p:sp>
        <p:nvSpPr>
          <p:cNvPr id="8" name="Rectangle: Rounded Corners 7">
            <a:extLst>
              <a:ext uri="{FF2B5EF4-FFF2-40B4-BE49-F238E27FC236}">
                <a16:creationId xmlns:a16="http://schemas.microsoft.com/office/drawing/2014/main" id="{FFAB2C84-D4E0-4260-8AED-06A0AEBA0E45}"/>
              </a:ext>
            </a:extLst>
          </p:cNvPr>
          <p:cNvSpPr/>
          <p:nvPr/>
        </p:nvSpPr>
        <p:spPr>
          <a:xfrm>
            <a:off x="2178138" y="3941598"/>
            <a:ext cx="2082800" cy="15113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Scholars</a:t>
            </a:r>
          </a:p>
        </p:txBody>
      </p:sp>
      <p:sp>
        <p:nvSpPr>
          <p:cNvPr id="13" name="Arrow: Left-Right 12">
            <a:extLst>
              <a:ext uri="{FF2B5EF4-FFF2-40B4-BE49-F238E27FC236}">
                <a16:creationId xmlns:a16="http://schemas.microsoft.com/office/drawing/2014/main" id="{D9240310-CCC9-48AE-9504-F0125FFD9689}"/>
              </a:ext>
            </a:extLst>
          </p:cNvPr>
          <p:cNvSpPr/>
          <p:nvPr/>
        </p:nvSpPr>
        <p:spPr>
          <a:xfrm rot="3157384">
            <a:off x="6856020" y="2446564"/>
            <a:ext cx="2505693" cy="4868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Right 13">
            <a:extLst>
              <a:ext uri="{FF2B5EF4-FFF2-40B4-BE49-F238E27FC236}">
                <a16:creationId xmlns:a16="http://schemas.microsoft.com/office/drawing/2014/main" id="{3D5583FF-8A70-48BA-B773-D3DA2F9DE8EB}"/>
              </a:ext>
            </a:extLst>
          </p:cNvPr>
          <p:cNvSpPr/>
          <p:nvPr/>
        </p:nvSpPr>
        <p:spPr>
          <a:xfrm rot="18384131">
            <a:off x="2621343" y="2377088"/>
            <a:ext cx="2505693" cy="4868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Right 14">
            <a:extLst>
              <a:ext uri="{FF2B5EF4-FFF2-40B4-BE49-F238E27FC236}">
                <a16:creationId xmlns:a16="http://schemas.microsoft.com/office/drawing/2014/main" id="{21B496E2-9D23-4709-8FCA-20A4E2FDFA17}"/>
              </a:ext>
            </a:extLst>
          </p:cNvPr>
          <p:cNvSpPr/>
          <p:nvPr/>
        </p:nvSpPr>
        <p:spPr>
          <a:xfrm>
            <a:off x="4774378" y="4614965"/>
            <a:ext cx="2505693" cy="4868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8813E9A-5D52-45F4-A6B0-4AC495AD9685}"/>
              </a:ext>
            </a:extLst>
          </p:cNvPr>
          <p:cNvSpPr/>
          <p:nvPr/>
        </p:nvSpPr>
        <p:spPr>
          <a:xfrm>
            <a:off x="4813632" y="2931803"/>
            <a:ext cx="2341231" cy="1093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Success for our scholars</a:t>
            </a:r>
          </a:p>
        </p:txBody>
      </p:sp>
    </p:spTree>
    <p:extLst>
      <p:ext uri="{BB962C8B-B14F-4D97-AF65-F5344CB8AC3E}">
        <p14:creationId xmlns:p14="http://schemas.microsoft.com/office/powerpoint/2010/main" val="33866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425-64FA-B1CB-3E0D-6C0FF5E5A44B}"/>
              </a:ext>
            </a:extLst>
          </p:cNvPr>
          <p:cNvSpPr>
            <a:spLocks noGrp="1"/>
          </p:cNvSpPr>
          <p:nvPr>
            <p:ph type="title" idx="4294967295"/>
          </p:nvPr>
        </p:nvSpPr>
        <p:spPr>
          <a:xfrm>
            <a:off x="361000" y="3236513"/>
            <a:ext cx="10058400" cy="1449387"/>
          </a:xfrm>
        </p:spPr>
        <p:txBody>
          <a:bodyPr>
            <a:noAutofit/>
          </a:bodyPr>
          <a:lstStyle/>
          <a:p>
            <a:r>
              <a:rPr lang="en-GB" sz="6000" b="1" dirty="0">
                <a:solidFill>
                  <a:sysClr val="windowText" lastClr="000000"/>
                </a:solidFill>
              </a:rPr>
              <a:t>CMA Journey</a:t>
            </a:r>
          </a:p>
        </p:txBody>
      </p:sp>
      <p:sp>
        <p:nvSpPr>
          <p:cNvPr id="9" name="Rectangle: Rounded Corners 8">
            <a:extLst>
              <a:ext uri="{FF2B5EF4-FFF2-40B4-BE49-F238E27FC236}">
                <a16:creationId xmlns:a16="http://schemas.microsoft.com/office/drawing/2014/main" id="{B7EE1688-952B-7B69-6BC2-2E5569BBF9D3}"/>
              </a:ext>
            </a:extLst>
          </p:cNvPr>
          <p:cNvSpPr/>
          <p:nvPr/>
        </p:nvSpPr>
        <p:spPr>
          <a:xfrm>
            <a:off x="10533184" y="3429000"/>
            <a:ext cx="1557646" cy="10231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June: Year 10 Mock Exams</a:t>
            </a:r>
          </a:p>
        </p:txBody>
      </p:sp>
      <p:sp>
        <p:nvSpPr>
          <p:cNvPr id="10" name="Rectangle: Rounded Corners 9">
            <a:extLst>
              <a:ext uri="{FF2B5EF4-FFF2-40B4-BE49-F238E27FC236}">
                <a16:creationId xmlns:a16="http://schemas.microsoft.com/office/drawing/2014/main" id="{5390A948-9701-AAC5-E441-3BDE5BCD02A3}"/>
              </a:ext>
            </a:extLst>
          </p:cNvPr>
          <p:cNvSpPr/>
          <p:nvPr/>
        </p:nvSpPr>
        <p:spPr>
          <a:xfrm>
            <a:off x="8861754" y="2842369"/>
            <a:ext cx="1557646" cy="10231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July: Final Year 10 Achievement Report</a:t>
            </a:r>
          </a:p>
        </p:txBody>
      </p:sp>
      <p:sp>
        <p:nvSpPr>
          <p:cNvPr id="12" name="Rectangle: Rounded Corners 11">
            <a:extLst>
              <a:ext uri="{FF2B5EF4-FFF2-40B4-BE49-F238E27FC236}">
                <a16:creationId xmlns:a16="http://schemas.microsoft.com/office/drawing/2014/main" id="{A76F34A2-D3B0-88B0-F448-998350A1257A}"/>
              </a:ext>
            </a:extLst>
          </p:cNvPr>
          <p:cNvSpPr/>
          <p:nvPr/>
        </p:nvSpPr>
        <p:spPr>
          <a:xfrm>
            <a:off x="9417355" y="4600132"/>
            <a:ext cx="1557646" cy="10231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April: Work Experience Week</a:t>
            </a:r>
          </a:p>
        </p:txBody>
      </p:sp>
      <p:sp>
        <p:nvSpPr>
          <p:cNvPr id="13" name="Rectangle: Rounded Corners 12">
            <a:extLst>
              <a:ext uri="{FF2B5EF4-FFF2-40B4-BE49-F238E27FC236}">
                <a16:creationId xmlns:a16="http://schemas.microsoft.com/office/drawing/2014/main" id="{7FEBE2C6-F00A-E5A2-E37D-296130DEEC62}"/>
              </a:ext>
            </a:extLst>
          </p:cNvPr>
          <p:cNvSpPr/>
          <p:nvPr/>
        </p:nvSpPr>
        <p:spPr>
          <a:xfrm>
            <a:off x="5306362" y="2627224"/>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Fresh Start: Year 11 begins</a:t>
            </a:r>
          </a:p>
        </p:txBody>
      </p:sp>
      <p:sp>
        <p:nvSpPr>
          <p:cNvPr id="15" name="Rectangle: Rounded Corners 14">
            <a:extLst>
              <a:ext uri="{FF2B5EF4-FFF2-40B4-BE49-F238E27FC236}">
                <a16:creationId xmlns:a16="http://schemas.microsoft.com/office/drawing/2014/main" id="{A536C89C-9F3B-9F94-2650-3F744A325119}"/>
              </a:ext>
            </a:extLst>
          </p:cNvPr>
          <p:cNvSpPr/>
          <p:nvPr/>
        </p:nvSpPr>
        <p:spPr>
          <a:xfrm>
            <a:off x="1834877" y="2333230"/>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Half Term 1: Year 11 Parents’ Evening</a:t>
            </a:r>
          </a:p>
        </p:txBody>
      </p:sp>
      <p:sp>
        <p:nvSpPr>
          <p:cNvPr id="16" name="Rectangle: Rounded Corners 15">
            <a:extLst>
              <a:ext uri="{FF2B5EF4-FFF2-40B4-BE49-F238E27FC236}">
                <a16:creationId xmlns:a16="http://schemas.microsoft.com/office/drawing/2014/main" id="{53038B55-8492-5229-009E-1AF374F48388}"/>
              </a:ext>
            </a:extLst>
          </p:cNvPr>
          <p:cNvSpPr/>
          <p:nvPr/>
        </p:nvSpPr>
        <p:spPr>
          <a:xfrm>
            <a:off x="1494029" y="769829"/>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Year 11 Achievement Report</a:t>
            </a:r>
          </a:p>
        </p:txBody>
      </p:sp>
      <p:sp>
        <p:nvSpPr>
          <p:cNvPr id="17" name="Rectangle: Rounded Corners 16">
            <a:extLst>
              <a:ext uri="{FF2B5EF4-FFF2-40B4-BE49-F238E27FC236}">
                <a16:creationId xmlns:a16="http://schemas.microsoft.com/office/drawing/2014/main" id="{BB2D5550-03B8-028C-D6A2-A14C45C19CA8}"/>
              </a:ext>
            </a:extLst>
          </p:cNvPr>
          <p:cNvSpPr/>
          <p:nvPr/>
        </p:nvSpPr>
        <p:spPr>
          <a:xfrm>
            <a:off x="3277394" y="435515"/>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January: Year 11 final Parents’ Evening</a:t>
            </a:r>
          </a:p>
        </p:txBody>
      </p:sp>
      <p:sp>
        <p:nvSpPr>
          <p:cNvPr id="18" name="Rectangle: Rounded Corners 17">
            <a:extLst>
              <a:ext uri="{FF2B5EF4-FFF2-40B4-BE49-F238E27FC236}">
                <a16:creationId xmlns:a16="http://schemas.microsoft.com/office/drawing/2014/main" id="{7E31FD94-9531-632A-F627-FAEE5E6DE820}"/>
              </a:ext>
            </a:extLst>
          </p:cNvPr>
          <p:cNvSpPr/>
          <p:nvPr/>
        </p:nvSpPr>
        <p:spPr>
          <a:xfrm>
            <a:off x="4927000" y="253623"/>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February: Year 11 Final Mocks</a:t>
            </a:r>
          </a:p>
        </p:txBody>
      </p:sp>
      <p:sp>
        <p:nvSpPr>
          <p:cNvPr id="19" name="Rectangle: Rounded Corners 18">
            <a:extLst>
              <a:ext uri="{FF2B5EF4-FFF2-40B4-BE49-F238E27FC236}">
                <a16:creationId xmlns:a16="http://schemas.microsoft.com/office/drawing/2014/main" id="{7765AF1B-0253-1B26-2BA6-712D2459977C}"/>
              </a:ext>
            </a:extLst>
          </p:cNvPr>
          <p:cNvSpPr/>
          <p:nvPr/>
        </p:nvSpPr>
        <p:spPr>
          <a:xfrm>
            <a:off x="8410129" y="107755"/>
            <a:ext cx="1786049" cy="155225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May to June 2024: GCSE Exams</a:t>
            </a:r>
          </a:p>
        </p:txBody>
      </p:sp>
      <p:sp>
        <p:nvSpPr>
          <p:cNvPr id="20" name="Rectangle: Rounded Corners 19">
            <a:extLst>
              <a:ext uri="{FF2B5EF4-FFF2-40B4-BE49-F238E27FC236}">
                <a16:creationId xmlns:a16="http://schemas.microsoft.com/office/drawing/2014/main" id="{57E776C2-C560-6CBC-B843-7E29DFC8C0DE}"/>
              </a:ext>
            </a:extLst>
          </p:cNvPr>
          <p:cNvSpPr/>
          <p:nvPr/>
        </p:nvSpPr>
        <p:spPr>
          <a:xfrm>
            <a:off x="7062310" y="2698059"/>
            <a:ext cx="1557646" cy="10231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July: End of Year Trip </a:t>
            </a:r>
          </a:p>
        </p:txBody>
      </p:sp>
      <p:sp>
        <p:nvSpPr>
          <p:cNvPr id="21" name="Rectangle: Rounded Corners 20">
            <a:extLst>
              <a:ext uri="{FF2B5EF4-FFF2-40B4-BE49-F238E27FC236}">
                <a16:creationId xmlns:a16="http://schemas.microsoft.com/office/drawing/2014/main" id="{5ED2BC46-43BE-5EC3-9A9E-C3A13B1CF434}"/>
              </a:ext>
            </a:extLst>
          </p:cNvPr>
          <p:cNvSpPr/>
          <p:nvPr/>
        </p:nvSpPr>
        <p:spPr>
          <a:xfrm>
            <a:off x="10243654" y="107755"/>
            <a:ext cx="1786049" cy="155225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ysClr val="windowText" lastClr="000000"/>
                </a:solidFill>
              </a:rPr>
              <a:t>YOUR NEXT STEP!!!</a:t>
            </a:r>
          </a:p>
        </p:txBody>
      </p:sp>
      <p:sp>
        <p:nvSpPr>
          <p:cNvPr id="22" name="Rectangle: Rounded Corners 21">
            <a:extLst>
              <a:ext uri="{FF2B5EF4-FFF2-40B4-BE49-F238E27FC236}">
                <a16:creationId xmlns:a16="http://schemas.microsoft.com/office/drawing/2014/main" id="{04E0EB89-E960-64DE-6D90-0EBF30B05EAF}"/>
              </a:ext>
            </a:extLst>
          </p:cNvPr>
          <p:cNvSpPr/>
          <p:nvPr/>
        </p:nvSpPr>
        <p:spPr>
          <a:xfrm>
            <a:off x="207577" y="1878819"/>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Year 11 November mocks</a:t>
            </a:r>
          </a:p>
        </p:txBody>
      </p:sp>
      <p:sp>
        <p:nvSpPr>
          <p:cNvPr id="23" name="Rectangle: Rounded Corners 22">
            <a:extLst>
              <a:ext uri="{FF2B5EF4-FFF2-40B4-BE49-F238E27FC236}">
                <a16:creationId xmlns:a16="http://schemas.microsoft.com/office/drawing/2014/main" id="{1B991D83-7418-232D-966A-6B6B9535ACBE}"/>
              </a:ext>
            </a:extLst>
          </p:cNvPr>
          <p:cNvSpPr/>
          <p:nvPr/>
        </p:nvSpPr>
        <p:spPr>
          <a:xfrm>
            <a:off x="6668565" y="121330"/>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Final Achievement Report </a:t>
            </a:r>
          </a:p>
        </p:txBody>
      </p:sp>
      <p:sp>
        <p:nvSpPr>
          <p:cNvPr id="4" name="Arrow: Right 3">
            <a:extLst>
              <a:ext uri="{FF2B5EF4-FFF2-40B4-BE49-F238E27FC236}">
                <a16:creationId xmlns:a16="http://schemas.microsoft.com/office/drawing/2014/main" id="{D4C0CE3C-A5BD-8BCB-A19A-438CAF0114F0}"/>
              </a:ext>
            </a:extLst>
          </p:cNvPr>
          <p:cNvSpPr/>
          <p:nvPr/>
        </p:nvSpPr>
        <p:spPr>
          <a:xfrm>
            <a:off x="588943" y="4768843"/>
            <a:ext cx="8492193" cy="199048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rPr>
              <a:t>Three years of work at KS3 and Year 10 Term 1 and term 2 </a:t>
            </a:r>
          </a:p>
        </p:txBody>
      </p:sp>
      <p:sp>
        <p:nvSpPr>
          <p:cNvPr id="5" name="Rectangle: Rounded Corners 4">
            <a:extLst>
              <a:ext uri="{FF2B5EF4-FFF2-40B4-BE49-F238E27FC236}">
                <a16:creationId xmlns:a16="http://schemas.microsoft.com/office/drawing/2014/main" id="{B028F2B7-D984-430B-A5A5-2CBF185325DC}"/>
              </a:ext>
            </a:extLst>
          </p:cNvPr>
          <p:cNvSpPr/>
          <p:nvPr/>
        </p:nvSpPr>
        <p:spPr>
          <a:xfrm>
            <a:off x="3582563" y="2480351"/>
            <a:ext cx="1557646" cy="10231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Post 16 Applications</a:t>
            </a:r>
          </a:p>
        </p:txBody>
      </p:sp>
      <p:sp>
        <p:nvSpPr>
          <p:cNvPr id="26" name="Arrow: Down 25">
            <a:extLst>
              <a:ext uri="{FF2B5EF4-FFF2-40B4-BE49-F238E27FC236}">
                <a16:creationId xmlns:a16="http://schemas.microsoft.com/office/drawing/2014/main" id="{8C32F6D1-A80F-231F-D676-C9B19410F75B}"/>
              </a:ext>
            </a:extLst>
          </p:cNvPr>
          <p:cNvSpPr/>
          <p:nvPr/>
        </p:nvSpPr>
        <p:spPr>
          <a:xfrm>
            <a:off x="4277144" y="2037781"/>
            <a:ext cx="473654" cy="334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E2E8FF8A-EDEB-8541-6269-12DF3279D2F4}"/>
              </a:ext>
            </a:extLst>
          </p:cNvPr>
          <p:cNvSpPr/>
          <p:nvPr/>
        </p:nvSpPr>
        <p:spPr>
          <a:xfrm>
            <a:off x="9290101" y="2442816"/>
            <a:ext cx="473654" cy="334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347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par>
                                <p:cTn id="38" presetID="26" presetClass="emph" presetSubtype="0" fill="hold" grpId="1" nodeType="withEffect">
                                  <p:stCondLst>
                                    <p:cond delay="0"/>
                                  </p:stCondLst>
                                  <p:childTnLst>
                                    <p:animEffect transition="out" filter="fade">
                                      <p:cBhvr>
                                        <p:cTn id="39" dur="500" tmFilter="0, 0; .2, .5; .8, .5; 1, 0"/>
                                        <p:tgtEl>
                                          <p:spTgt spid="27"/>
                                        </p:tgtEl>
                                      </p:cBhvr>
                                    </p:animEffect>
                                    <p:animScale>
                                      <p:cBhvr>
                                        <p:cTn id="40" dur="250" autoRev="1" fill="hold"/>
                                        <p:tgtEl>
                                          <p:spTgt spid="27"/>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5" grpId="0" animBg="1"/>
      <p:bldP spid="26" grpId="0" animBg="1"/>
      <p:bldP spid="26" grpId="1" animBg="1"/>
      <p:bldP spid="27" grpId="0" animBg="1"/>
      <p:bldP spid="2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igns&#10;&#10;Description automatically generated with medium confidence">
            <a:extLst>
              <a:ext uri="{FF2B5EF4-FFF2-40B4-BE49-F238E27FC236}">
                <a16:creationId xmlns:a16="http://schemas.microsoft.com/office/drawing/2014/main" id="{3F201BAA-7886-1DF2-E98D-B79D4C0EF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077" y="853326"/>
            <a:ext cx="8863604" cy="3988622"/>
          </a:xfrm>
          <a:prstGeom prst="rect">
            <a:avLst/>
          </a:prstGeom>
          <a:ln>
            <a:solidFill>
              <a:schemeClr val="tx1"/>
            </a:solidFill>
          </a:ln>
        </p:spPr>
      </p:pic>
    </p:spTree>
    <p:extLst>
      <p:ext uri="{BB962C8B-B14F-4D97-AF65-F5344CB8AC3E}">
        <p14:creationId xmlns:p14="http://schemas.microsoft.com/office/powerpoint/2010/main" val="2761871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3656714D-556D-96EA-CCB1-249D3017916A}"/>
              </a:ext>
            </a:extLst>
          </p:cNvPr>
          <p:cNvGraphicFramePr>
            <a:graphicFrameLocks/>
          </p:cNvGraphicFramePr>
          <p:nvPr>
            <p:extLst>
              <p:ext uri="{D42A27DB-BD31-4B8C-83A1-F6EECF244321}">
                <p14:modId xmlns:p14="http://schemas.microsoft.com/office/powerpoint/2010/main" val="1438883527"/>
              </p:ext>
            </p:extLst>
          </p:nvPr>
        </p:nvGraphicFramePr>
        <p:xfrm>
          <a:off x="683399" y="814041"/>
          <a:ext cx="10512426" cy="4632960"/>
        </p:xfrm>
        <a:graphic>
          <a:graphicData uri="http://schemas.openxmlformats.org/drawingml/2006/table">
            <a:tbl>
              <a:tblPr firstRow="1" bandRow="1">
                <a:tableStyleId>{5940675A-B579-460E-94D1-54222C63F5DA}</a:tableStyleId>
              </a:tblPr>
              <a:tblGrid>
                <a:gridCol w="5256213">
                  <a:extLst>
                    <a:ext uri="{9D8B030D-6E8A-4147-A177-3AD203B41FA5}">
                      <a16:colId xmlns:a16="http://schemas.microsoft.com/office/drawing/2014/main" val="20000"/>
                    </a:ext>
                  </a:extLst>
                </a:gridCol>
                <a:gridCol w="5256213">
                  <a:extLst>
                    <a:ext uri="{9D8B030D-6E8A-4147-A177-3AD203B41FA5}">
                      <a16:colId xmlns:a16="http://schemas.microsoft.com/office/drawing/2014/main" val="20001"/>
                    </a:ext>
                  </a:extLst>
                </a:gridCol>
              </a:tblGrid>
              <a:tr h="496151">
                <a:tc>
                  <a:txBody>
                    <a:bodyPr/>
                    <a:lstStyle/>
                    <a:p>
                      <a:pPr algn="ctr"/>
                      <a:r>
                        <a:rPr lang="en-GB" sz="2800" dirty="0"/>
                        <a:t>OLD</a:t>
                      </a:r>
                      <a:r>
                        <a:rPr lang="en-GB" sz="2800" baseline="0" dirty="0"/>
                        <a:t> GCSE GRADE</a:t>
                      </a:r>
                      <a:endParaRPr lang="en-GB" sz="2800" dirty="0"/>
                    </a:p>
                  </a:txBody>
                  <a:tcPr marL="92785" marR="92785">
                    <a:solidFill>
                      <a:schemeClr val="accent2">
                        <a:lumMod val="20000"/>
                        <a:lumOff val="80000"/>
                      </a:schemeClr>
                    </a:solidFill>
                  </a:tcPr>
                </a:tc>
                <a:tc>
                  <a:txBody>
                    <a:bodyPr/>
                    <a:lstStyle/>
                    <a:p>
                      <a:pPr algn="ctr"/>
                      <a:r>
                        <a:rPr lang="en-GB" sz="2800" dirty="0"/>
                        <a:t>NEW GCSE GRADE</a:t>
                      </a:r>
                    </a:p>
                  </a:txBody>
                  <a:tcPr marL="92785" marR="92785">
                    <a:solidFill>
                      <a:schemeClr val="accent2">
                        <a:lumMod val="20000"/>
                        <a:lumOff val="80000"/>
                      </a:schemeClr>
                    </a:solidFill>
                  </a:tcPr>
                </a:tc>
                <a:extLst>
                  <a:ext uri="{0D108BD9-81ED-4DB2-BD59-A6C34878D82A}">
                    <a16:rowId xmlns:a16="http://schemas.microsoft.com/office/drawing/2014/main" val="10000"/>
                  </a:ext>
                </a:extLst>
              </a:tr>
              <a:tr h="437781">
                <a:tc>
                  <a:txBody>
                    <a:bodyPr/>
                    <a:lstStyle/>
                    <a:p>
                      <a:pPr algn="ctr"/>
                      <a:r>
                        <a:rPr lang="en-GB" sz="2400" dirty="0">
                          <a:solidFill>
                            <a:schemeClr val="tx1"/>
                          </a:solidFill>
                        </a:rPr>
                        <a:t>Top</a:t>
                      </a:r>
                      <a:r>
                        <a:rPr lang="en-GB" sz="2400" baseline="0" dirty="0">
                          <a:solidFill>
                            <a:schemeClr val="tx1"/>
                          </a:solidFill>
                        </a:rPr>
                        <a:t> 20% of A/ A* will achieve a grade 9</a:t>
                      </a:r>
                      <a:endParaRPr lang="en-GB" sz="2400" dirty="0">
                        <a:solidFill>
                          <a:schemeClr val="tx1"/>
                        </a:solidFill>
                      </a:endParaRPr>
                    </a:p>
                  </a:txBody>
                  <a:tcPr marL="92785" marR="92785" anchor="ctr">
                    <a:solidFill>
                      <a:schemeClr val="bg1"/>
                    </a:solidFill>
                  </a:tcPr>
                </a:tc>
                <a:tc>
                  <a:txBody>
                    <a:bodyPr/>
                    <a:lstStyle/>
                    <a:p>
                      <a:pPr algn="ctr"/>
                      <a:r>
                        <a:rPr lang="en-GB" sz="2400" b="1" dirty="0">
                          <a:solidFill>
                            <a:schemeClr val="tx1"/>
                          </a:solidFill>
                        </a:rPr>
                        <a:t>9</a:t>
                      </a:r>
                    </a:p>
                  </a:txBody>
                  <a:tcPr marL="92785" marR="92785" anchor="ctr">
                    <a:solidFill>
                      <a:schemeClr val="bg1"/>
                    </a:solidFill>
                  </a:tcPr>
                </a:tc>
                <a:extLst>
                  <a:ext uri="{0D108BD9-81ED-4DB2-BD59-A6C34878D82A}">
                    <a16:rowId xmlns:a16="http://schemas.microsoft.com/office/drawing/2014/main" val="10001"/>
                  </a:ext>
                </a:extLst>
              </a:tr>
              <a:tr h="437781">
                <a:tc>
                  <a:txBody>
                    <a:bodyPr/>
                    <a:lstStyle/>
                    <a:p>
                      <a:pPr algn="ctr"/>
                      <a:r>
                        <a:rPr lang="en-GB" sz="2400" dirty="0">
                          <a:solidFill>
                            <a:schemeClr val="tx1"/>
                          </a:solidFill>
                        </a:rPr>
                        <a:t>A+/A*</a:t>
                      </a:r>
                    </a:p>
                  </a:txBody>
                  <a:tcPr marL="92785" marR="92785" anchor="ctr">
                    <a:solidFill>
                      <a:schemeClr val="bg1"/>
                    </a:solidFill>
                  </a:tcPr>
                </a:tc>
                <a:tc>
                  <a:txBody>
                    <a:bodyPr/>
                    <a:lstStyle/>
                    <a:p>
                      <a:pPr algn="ctr"/>
                      <a:r>
                        <a:rPr lang="en-GB" sz="2400" b="1" dirty="0">
                          <a:solidFill>
                            <a:schemeClr val="tx1"/>
                          </a:solidFill>
                        </a:rPr>
                        <a:t>8</a:t>
                      </a:r>
                    </a:p>
                  </a:txBody>
                  <a:tcPr marL="92785" marR="92785" anchor="ctr">
                    <a:solidFill>
                      <a:schemeClr val="bg1"/>
                    </a:solidFill>
                  </a:tcPr>
                </a:tc>
                <a:extLst>
                  <a:ext uri="{0D108BD9-81ED-4DB2-BD59-A6C34878D82A}">
                    <a16:rowId xmlns:a16="http://schemas.microsoft.com/office/drawing/2014/main" val="10002"/>
                  </a:ext>
                </a:extLst>
              </a:tr>
              <a:tr h="437781">
                <a:tc>
                  <a:txBody>
                    <a:bodyPr/>
                    <a:lstStyle/>
                    <a:p>
                      <a:pPr algn="ctr"/>
                      <a:r>
                        <a:rPr lang="en-GB" sz="2400" dirty="0">
                          <a:solidFill>
                            <a:schemeClr val="tx1"/>
                          </a:solidFill>
                        </a:rPr>
                        <a:t>A</a:t>
                      </a:r>
                    </a:p>
                  </a:txBody>
                  <a:tcPr marL="92785" marR="92785" anchor="ctr">
                    <a:solidFill>
                      <a:schemeClr val="bg1"/>
                    </a:solidFill>
                  </a:tcPr>
                </a:tc>
                <a:tc>
                  <a:txBody>
                    <a:bodyPr/>
                    <a:lstStyle/>
                    <a:p>
                      <a:pPr algn="ctr"/>
                      <a:r>
                        <a:rPr lang="en-GB" sz="2400" b="1" dirty="0">
                          <a:solidFill>
                            <a:schemeClr val="tx1"/>
                          </a:solidFill>
                        </a:rPr>
                        <a:t>7</a:t>
                      </a:r>
                    </a:p>
                  </a:txBody>
                  <a:tcPr marL="92785" marR="92785" anchor="ctr">
                    <a:solidFill>
                      <a:schemeClr val="bg1"/>
                    </a:solidFill>
                  </a:tcPr>
                </a:tc>
                <a:extLst>
                  <a:ext uri="{0D108BD9-81ED-4DB2-BD59-A6C34878D82A}">
                    <a16:rowId xmlns:a16="http://schemas.microsoft.com/office/drawing/2014/main" val="10003"/>
                  </a:ext>
                </a:extLst>
              </a:tr>
              <a:tr h="437781">
                <a:tc>
                  <a:txBody>
                    <a:bodyPr/>
                    <a:lstStyle/>
                    <a:p>
                      <a:pPr algn="ctr"/>
                      <a:r>
                        <a:rPr lang="en-GB" sz="2400" dirty="0">
                          <a:solidFill>
                            <a:schemeClr val="tx1"/>
                          </a:solidFill>
                        </a:rPr>
                        <a:t>B/B+</a:t>
                      </a:r>
                    </a:p>
                  </a:txBody>
                  <a:tcPr marL="92785" marR="92785" anchor="ctr">
                    <a:solidFill>
                      <a:schemeClr val="bg1"/>
                    </a:solidFill>
                  </a:tcPr>
                </a:tc>
                <a:tc>
                  <a:txBody>
                    <a:bodyPr/>
                    <a:lstStyle/>
                    <a:p>
                      <a:pPr algn="ctr"/>
                      <a:r>
                        <a:rPr lang="en-GB" sz="2400" b="1" dirty="0">
                          <a:solidFill>
                            <a:schemeClr val="tx1"/>
                          </a:solidFill>
                        </a:rPr>
                        <a:t>6</a:t>
                      </a:r>
                    </a:p>
                  </a:txBody>
                  <a:tcPr marL="92785" marR="92785" anchor="ctr">
                    <a:solidFill>
                      <a:schemeClr val="bg1"/>
                    </a:solidFill>
                  </a:tcPr>
                </a:tc>
                <a:extLst>
                  <a:ext uri="{0D108BD9-81ED-4DB2-BD59-A6C34878D82A}">
                    <a16:rowId xmlns:a16="http://schemas.microsoft.com/office/drawing/2014/main" val="10004"/>
                  </a:ext>
                </a:extLst>
              </a:tr>
              <a:tr h="437781">
                <a:tc>
                  <a:txBody>
                    <a:bodyPr/>
                    <a:lstStyle/>
                    <a:p>
                      <a:pPr algn="ctr"/>
                      <a:r>
                        <a:rPr lang="en-GB" sz="2400" dirty="0">
                          <a:solidFill>
                            <a:schemeClr val="tx1"/>
                          </a:solidFill>
                        </a:rPr>
                        <a:t>C+/B-</a:t>
                      </a:r>
                    </a:p>
                  </a:txBody>
                  <a:tcPr marL="92785" marR="92785" anchor="ctr">
                    <a:solidFill>
                      <a:schemeClr val="bg1"/>
                    </a:solidFill>
                  </a:tcPr>
                </a:tc>
                <a:tc>
                  <a:txBody>
                    <a:bodyPr/>
                    <a:lstStyle/>
                    <a:p>
                      <a:pPr algn="ctr"/>
                      <a:r>
                        <a:rPr lang="en-GB" sz="2400" b="1" dirty="0">
                          <a:solidFill>
                            <a:schemeClr val="tx1"/>
                          </a:solidFill>
                        </a:rPr>
                        <a:t>5 =  new</a:t>
                      </a:r>
                      <a:r>
                        <a:rPr lang="en-GB" sz="2400" b="1" baseline="0" dirty="0">
                          <a:solidFill>
                            <a:schemeClr val="tx1"/>
                          </a:solidFill>
                        </a:rPr>
                        <a:t> strong pass</a:t>
                      </a:r>
                      <a:endParaRPr lang="en-GB" sz="2400" b="1" dirty="0">
                        <a:solidFill>
                          <a:schemeClr val="tx1"/>
                        </a:solidFill>
                      </a:endParaRPr>
                    </a:p>
                  </a:txBody>
                  <a:tcPr marL="92785" marR="92785" anchor="ctr">
                    <a:solidFill>
                      <a:schemeClr val="bg1"/>
                    </a:solidFill>
                  </a:tcPr>
                </a:tc>
                <a:extLst>
                  <a:ext uri="{0D108BD9-81ED-4DB2-BD59-A6C34878D82A}">
                    <a16:rowId xmlns:a16="http://schemas.microsoft.com/office/drawing/2014/main" val="10005"/>
                  </a:ext>
                </a:extLst>
              </a:tr>
              <a:tr h="437781">
                <a:tc>
                  <a:txBody>
                    <a:bodyPr/>
                    <a:lstStyle/>
                    <a:p>
                      <a:pPr algn="ctr"/>
                      <a:r>
                        <a:rPr lang="en-GB" sz="2400" dirty="0">
                          <a:solidFill>
                            <a:schemeClr val="tx1"/>
                          </a:solidFill>
                        </a:rPr>
                        <a:t>C</a:t>
                      </a:r>
                    </a:p>
                  </a:txBody>
                  <a:tcPr marL="92785" marR="92785" anchor="ctr">
                    <a:solidFill>
                      <a:schemeClr val="bg1"/>
                    </a:solidFill>
                  </a:tcPr>
                </a:tc>
                <a:tc>
                  <a:txBody>
                    <a:bodyPr/>
                    <a:lstStyle/>
                    <a:p>
                      <a:pPr algn="ctr"/>
                      <a:r>
                        <a:rPr lang="en-GB" sz="2400" b="1" dirty="0">
                          <a:solidFill>
                            <a:schemeClr val="tx1"/>
                          </a:solidFill>
                        </a:rPr>
                        <a:t>4= new standard</a:t>
                      </a:r>
                      <a:r>
                        <a:rPr lang="en-GB" sz="2400" b="1" baseline="0" dirty="0">
                          <a:solidFill>
                            <a:schemeClr val="tx1"/>
                          </a:solidFill>
                        </a:rPr>
                        <a:t> pass</a:t>
                      </a:r>
                      <a:endParaRPr lang="en-GB" sz="2400" b="1" dirty="0">
                        <a:solidFill>
                          <a:schemeClr val="tx1"/>
                        </a:solidFill>
                      </a:endParaRPr>
                    </a:p>
                  </a:txBody>
                  <a:tcPr marL="92785" marR="92785" anchor="ctr">
                    <a:solidFill>
                      <a:schemeClr val="bg1"/>
                    </a:solidFill>
                  </a:tcPr>
                </a:tc>
                <a:extLst>
                  <a:ext uri="{0D108BD9-81ED-4DB2-BD59-A6C34878D82A}">
                    <a16:rowId xmlns:a16="http://schemas.microsoft.com/office/drawing/2014/main" val="10006"/>
                  </a:ext>
                </a:extLst>
              </a:tr>
              <a:tr h="437781">
                <a:tc>
                  <a:txBody>
                    <a:bodyPr/>
                    <a:lstStyle/>
                    <a:p>
                      <a:pPr algn="ctr"/>
                      <a:r>
                        <a:rPr lang="en-GB" sz="2400" dirty="0">
                          <a:solidFill>
                            <a:schemeClr val="tx1"/>
                          </a:solidFill>
                        </a:rPr>
                        <a:t>E+/D</a:t>
                      </a:r>
                    </a:p>
                  </a:txBody>
                  <a:tcPr marL="92785" marR="92785" anchor="ctr">
                    <a:solidFill>
                      <a:schemeClr val="bg1"/>
                    </a:solidFill>
                  </a:tcPr>
                </a:tc>
                <a:tc>
                  <a:txBody>
                    <a:bodyPr/>
                    <a:lstStyle/>
                    <a:p>
                      <a:pPr algn="ctr"/>
                      <a:r>
                        <a:rPr lang="en-GB" sz="2400" b="1" dirty="0">
                          <a:solidFill>
                            <a:schemeClr val="tx1"/>
                          </a:solidFill>
                        </a:rPr>
                        <a:t>3</a:t>
                      </a:r>
                    </a:p>
                  </a:txBody>
                  <a:tcPr marL="92785" marR="92785" anchor="ctr">
                    <a:solidFill>
                      <a:schemeClr val="bg1"/>
                    </a:solidFill>
                  </a:tcPr>
                </a:tc>
                <a:extLst>
                  <a:ext uri="{0D108BD9-81ED-4DB2-BD59-A6C34878D82A}">
                    <a16:rowId xmlns:a16="http://schemas.microsoft.com/office/drawing/2014/main" val="10007"/>
                  </a:ext>
                </a:extLst>
              </a:tr>
              <a:tr h="437781">
                <a:tc>
                  <a:txBody>
                    <a:bodyPr/>
                    <a:lstStyle/>
                    <a:p>
                      <a:pPr algn="ctr"/>
                      <a:r>
                        <a:rPr lang="en-GB" sz="2400" dirty="0">
                          <a:solidFill>
                            <a:schemeClr val="tx1"/>
                          </a:solidFill>
                        </a:rPr>
                        <a:t>F/E</a:t>
                      </a:r>
                    </a:p>
                  </a:txBody>
                  <a:tcPr marL="92785" marR="92785" anchor="ctr">
                    <a:solidFill>
                      <a:schemeClr val="bg1"/>
                    </a:solidFill>
                  </a:tcPr>
                </a:tc>
                <a:tc>
                  <a:txBody>
                    <a:bodyPr/>
                    <a:lstStyle/>
                    <a:p>
                      <a:pPr algn="ctr"/>
                      <a:r>
                        <a:rPr lang="en-GB" sz="2400" b="1" dirty="0">
                          <a:solidFill>
                            <a:schemeClr val="tx1"/>
                          </a:solidFill>
                        </a:rPr>
                        <a:t>2</a:t>
                      </a:r>
                    </a:p>
                  </a:txBody>
                  <a:tcPr marL="92785" marR="92785" anchor="ctr">
                    <a:solidFill>
                      <a:schemeClr val="bg1"/>
                    </a:solidFill>
                  </a:tcPr>
                </a:tc>
                <a:extLst>
                  <a:ext uri="{0D108BD9-81ED-4DB2-BD59-A6C34878D82A}">
                    <a16:rowId xmlns:a16="http://schemas.microsoft.com/office/drawing/2014/main" val="10008"/>
                  </a:ext>
                </a:extLst>
              </a:tr>
              <a:tr h="437781">
                <a:tc>
                  <a:txBody>
                    <a:bodyPr/>
                    <a:lstStyle/>
                    <a:p>
                      <a:pPr algn="ctr"/>
                      <a:r>
                        <a:rPr lang="en-GB" sz="2400" dirty="0">
                          <a:solidFill>
                            <a:schemeClr val="tx1"/>
                          </a:solidFill>
                        </a:rPr>
                        <a:t>G/F-</a:t>
                      </a:r>
                    </a:p>
                  </a:txBody>
                  <a:tcPr marL="92785" marR="92785" anchor="ctr">
                    <a:solidFill>
                      <a:schemeClr val="bg1"/>
                    </a:solidFill>
                  </a:tcPr>
                </a:tc>
                <a:tc>
                  <a:txBody>
                    <a:bodyPr/>
                    <a:lstStyle/>
                    <a:p>
                      <a:pPr algn="ctr"/>
                      <a:r>
                        <a:rPr lang="en-GB" sz="2400" b="1" dirty="0">
                          <a:solidFill>
                            <a:schemeClr val="tx1"/>
                          </a:solidFill>
                        </a:rPr>
                        <a:t>1</a:t>
                      </a:r>
                    </a:p>
                  </a:txBody>
                  <a:tcPr marL="92785" marR="92785" anchor="ctr">
                    <a:solidFill>
                      <a:schemeClr val="bg1"/>
                    </a:solidFill>
                  </a:tcPr>
                </a:tc>
                <a:extLst>
                  <a:ext uri="{0D108BD9-81ED-4DB2-BD59-A6C34878D82A}">
                    <a16:rowId xmlns:a16="http://schemas.microsoft.com/office/drawing/2014/main" val="10009"/>
                  </a:ext>
                </a:extLst>
              </a:tr>
            </a:tbl>
          </a:graphicData>
        </a:graphic>
      </p:graphicFrame>
      <p:sp>
        <p:nvSpPr>
          <p:cNvPr id="5" name="Rectangle: Rounded Corners 4">
            <a:extLst>
              <a:ext uri="{FF2B5EF4-FFF2-40B4-BE49-F238E27FC236}">
                <a16:creationId xmlns:a16="http://schemas.microsoft.com/office/drawing/2014/main" id="{09B20231-D750-FE26-2D1F-4B1F131CD0A5}"/>
              </a:ext>
            </a:extLst>
          </p:cNvPr>
          <p:cNvSpPr/>
          <p:nvPr/>
        </p:nvSpPr>
        <p:spPr>
          <a:xfrm>
            <a:off x="802888" y="1410999"/>
            <a:ext cx="10047248" cy="77464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11A6F7FF-0BBA-4C30-86C6-8C3F30E40168}"/>
              </a:ext>
            </a:extLst>
          </p:cNvPr>
          <p:cNvSpPr/>
          <p:nvPr/>
        </p:nvSpPr>
        <p:spPr>
          <a:xfrm>
            <a:off x="798899" y="2310163"/>
            <a:ext cx="10047247" cy="126937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61FB39EF-F6A6-EB80-ECC1-1DB446E4AE59}"/>
              </a:ext>
            </a:extLst>
          </p:cNvPr>
          <p:cNvSpPr/>
          <p:nvPr/>
        </p:nvSpPr>
        <p:spPr>
          <a:xfrm>
            <a:off x="798899" y="3659460"/>
            <a:ext cx="10047247" cy="126937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85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425-64FA-B1CB-3E0D-6C0FF5E5A44B}"/>
              </a:ext>
            </a:extLst>
          </p:cNvPr>
          <p:cNvSpPr>
            <a:spLocks noGrp="1"/>
          </p:cNvSpPr>
          <p:nvPr>
            <p:ph type="title"/>
          </p:nvPr>
        </p:nvSpPr>
        <p:spPr/>
        <p:txBody>
          <a:bodyPr>
            <a:normAutofit/>
          </a:bodyPr>
          <a:lstStyle/>
          <a:p>
            <a:r>
              <a:rPr lang="en-GB" sz="6000" dirty="0"/>
              <a:t>GCSE Facts </a:t>
            </a:r>
            <a:endParaRPr lang="en-GB" sz="6000" b="1" dirty="0"/>
          </a:p>
        </p:txBody>
      </p:sp>
      <p:sp>
        <p:nvSpPr>
          <p:cNvPr id="4" name="Content Placeholder 3">
            <a:extLst>
              <a:ext uri="{FF2B5EF4-FFF2-40B4-BE49-F238E27FC236}">
                <a16:creationId xmlns:a16="http://schemas.microsoft.com/office/drawing/2014/main" id="{EE65C3D9-8D26-391B-3C6B-B1D272B1C704}"/>
              </a:ext>
            </a:extLst>
          </p:cNvPr>
          <p:cNvSpPr>
            <a:spLocks noGrp="1"/>
          </p:cNvSpPr>
          <p:nvPr>
            <p:ph idx="1"/>
          </p:nvPr>
        </p:nvSpPr>
        <p:spPr>
          <a:xfrm>
            <a:off x="520761" y="2215130"/>
            <a:ext cx="11811000" cy="3329258"/>
          </a:xfrm>
        </p:spPr>
        <p:txBody>
          <a:bodyPr>
            <a:normAutofit/>
          </a:bodyPr>
          <a:lstStyle/>
          <a:p>
            <a:r>
              <a:rPr lang="en-GB" sz="2400" dirty="0"/>
              <a:t>Scholars will share their GCSE results for the rest of their life; when they apply to colleges, university, and any job!</a:t>
            </a:r>
          </a:p>
          <a:p>
            <a:r>
              <a:rPr lang="en-GB" sz="2400" dirty="0"/>
              <a:t>You need a </a:t>
            </a:r>
            <a:r>
              <a:rPr lang="en-GB" sz="2400" b="1" dirty="0"/>
              <a:t>minimum of grade 4 in Maths and English </a:t>
            </a:r>
            <a:r>
              <a:rPr lang="en-GB" sz="2400" dirty="0"/>
              <a:t>for most college courses, A Levels, apprenticeships, jobs and university degrees. </a:t>
            </a:r>
          </a:p>
          <a:p>
            <a:endParaRPr lang="en-GB" sz="2400" dirty="0"/>
          </a:p>
          <a:p>
            <a:r>
              <a:rPr lang="en-GB" sz="2400" dirty="0"/>
              <a:t>For some A Levels you need a minimum of a </a:t>
            </a:r>
            <a:r>
              <a:rPr lang="en-GB" sz="2400" b="1" dirty="0"/>
              <a:t>grade 5 in Maths and English</a:t>
            </a:r>
          </a:p>
          <a:p>
            <a:endParaRPr lang="en-GB" sz="2400" i="1" dirty="0"/>
          </a:p>
          <a:p>
            <a:endParaRPr lang="en-GB" sz="2400" i="1" dirty="0"/>
          </a:p>
          <a:p>
            <a:endParaRPr lang="en-GB" sz="2400" dirty="0"/>
          </a:p>
        </p:txBody>
      </p:sp>
    </p:spTree>
    <p:extLst>
      <p:ext uri="{BB962C8B-B14F-4D97-AF65-F5344CB8AC3E}">
        <p14:creationId xmlns:p14="http://schemas.microsoft.com/office/powerpoint/2010/main" val="113085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425-64FA-B1CB-3E0D-6C0FF5E5A44B}"/>
              </a:ext>
            </a:extLst>
          </p:cNvPr>
          <p:cNvSpPr>
            <a:spLocks noGrp="1"/>
          </p:cNvSpPr>
          <p:nvPr>
            <p:ph type="title"/>
          </p:nvPr>
        </p:nvSpPr>
        <p:spPr/>
        <p:txBody>
          <a:bodyPr/>
          <a:lstStyle/>
          <a:p>
            <a:r>
              <a:rPr lang="en-GB" dirty="0"/>
              <a:t>Post 16- Next Steps  </a:t>
            </a:r>
            <a:endParaRPr lang="en-GB" b="1" dirty="0"/>
          </a:p>
        </p:txBody>
      </p:sp>
      <p:sp>
        <p:nvSpPr>
          <p:cNvPr id="4" name="Content Placeholder 3">
            <a:extLst>
              <a:ext uri="{FF2B5EF4-FFF2-40B4-BE49-F238E27FC236}">
                <a16:creationId xmlns:a16="http://schemas.microsoft.com/office/drawing/2014/main" id="{EE65C3D9-8D26-391B-3C6B-B1D272B1C704}"/>
              </a:ext>
            </a:extLst>
          </p:cNvPr>
          <p:cNvSpPr>
            <a:spLocks noGrp="1"/>
          </p:cNvSpPr>
          <p:nvPr>
            <p:ph idx="1"/>
          </p:nvPr>
        </p:nvSpPr>
        <p:spPr/>
        <p:txBody>
          <a:bodyPr>
            <a:normAutofit/>
          </a:bodyPr>
          <a:lstStyle/>
          <a:p>
            <a:r>
              <a:rPr lang="en-GB" sz="2400" b="1" dirty="0"/>
              <a:t>Level 3 Vocational Course in Business: </a:t>
            </a:r>
            <a:r>
              <a:rPr lang="en-GB" sz="2400" i="1" dirty="0"/>
              <a:t>Minimum of </a:t>
            </a:r>
            <a:r>
              <a:rPr lang="en-GB" sz="2400" b="1" i="1" dirty="0"/>
              <a:t>5 GCSES of grade 4-9</a:t>
            </a:r>
            <a:r>
              <a:rPr lang="en-GB" sz="2400" i="1" dirty="0"/>
              <a:t>, with a minimum of </a:t>
            </a:r>
            <a:r>
              <a:rPr lang="en-GB" sz="2400" b="1" i="1" dirty="0"/>
              <a:t>grade 4 </a:t>
            </a:r>
            <a:r>
              <a:rPr lang="en-GB" sz="2400" i="1" dirty="0"/>
              <a:t>in </a:t>
            </a:r>
            <a:r>
              <a:rPr lang="en-GB" sz="2400" b="1" i="1" dirty="0"/>
              <a:t>English</a:t>
            </a:r>
            <a:r>
              <a:rPr lang="en-GB" sz="2400" i="1" dirty="0"/>
              <a:t> and </a:t>
            </a:r>
            <a:r>
              <a:rPr lang="en-GB" sz="2400" b="1" i="1" dirty="0"/>
              <a:t>Maths </a:t>
            </a:r>
            <a:endParaRPr lang="en-GB" sz="2400" b="1" dirty="0"/>
          </a:p>
          <a:p>
            <a:endParaRPr lang="en-GB" sz="2400" b="1" dirty="0"/>
          </a:p>
          <a:p>
            <a:r>
              <a:rPr lang="en-GB" sz="2400" b="1" dirty="0"/>
              <a:t>Intermediate Apprenticeships (for example; hair and beauty, construction, business, accountancy): </a:t>
            </a:r>
            <a:r>
              <a:rPr lang="en-GB" sz="2400" i="1" dirty="0"/>
              <a:t>Minimum </a:t>
            </a:r>
            <a:r>
              <a:rPr lang="en-GB" sz="2400" b="1" i="1" dirty="0"/>
              <a:t>grade 4 </a:t>
            </a:r>
            <a:r>
              <a:rPr lang="en-GB" sz="2400" i="1" dirty="0"/>
              <a:t>in </a:t>
            </a:r>
            <a:r>
              <a:rPr lang="en-GB" sz="2400" b="1" i="1" dirty="0"/>
              <a:t>English</a:t>
            </a:r>
            <a:r>
              <a:rPr lang="en-GB" sz="2400" i="1" dirty="0"/>
              <a:t> and </a:t>
            </a:r>
            <a:r>
              <a:rPr lang="en-GB" sz="2400" b="1" i="1" dirty="0"/>
              <a:t>Maths </a:t>
            </a:r>
            <a:endParaRPr lang="en-GB" sz="2400" b="1" dirty="0"/>
          </a:p>
          <a:p>
            <a:endParaRPr lang="en-GB" sz="2400" b="1" dirty="0"/>
          </a:p>
          <a:p>
            <a:endParaRPr lang="en-GB" sz="2400" b="1" dirty="0"/>
          </a:p>
          <a:p>
            <a:r>
              <a:rPr lang="en-GB" sz="2400" b="1" dirty="0"/>
              <a:t>Beauchamp City Sixth Form (A Levels)- </a:t>
            </a:r>
            <a:r>
              <a:rPr lang="en-GB" sz="2400" b="1" i="1" dirty="0"/>
              <a:t>6 grade 5’s</a:t>
            </a:r>
            <a:r>
              <a:rPr lang="en-GB" sz="2400" i="1" dirty="0"/>
              <a:t>, including at least a </a:t>
            </a:r>
            <a:r>
              <a:rPr lang="en-GB" sz="2400" b="1" i="1" dirty="0"/>
              <a:t>grade 5 </a:t>
            </a:r>
            <a:r>
              <a:rPr lang="en-GB" sz="2400" i="1" dirty="0"/>
              <a:t>in </a:t>
            </a:r>
            <a:r>
              <a:rPr lang="en-GB" sz="2400" b="1" i="1" dirty="0"/>
              <a:t>English Literature or Language</a:t>
            </a:r>
            <a:r>
              <a:rPr lang="en-GB" sz="2400" i="1" dirty="0"/>
              <a:t>, and </a:t>
            </a:r>
            <a:r>
              <a:rPr lang="en-GB" sz="2400" b="1" i="1" dirty="0"/>
              <a:t>a grade 5 </a:t>
            </a:r>
            <a:r>
              <a:rPr lang="en-GB" sz="2400" i="1" dirty="0"/>
              <a:t>in </a:t>
            </a:r>
            <a:r>
              <a:rPr lang="en-GB" sz="2400" b="1" i="1" dirty="0"/>
              <a:t>Maths</a:t>
            </a:r>
            <a:r>
              <a:rPr lang="en-GB" sz="2400" i="1" dirty="0"/>
              <a:t>. </a:t>
            </a:r>
          </a:p>
          <a:p>
            <a:endParaRPr lang="en-GB" sz="2400" b="1" dirty="0"/>
          </a:p>
          <a:p>
            <a:endParaRPr lang="en-GB" sz="2400" b="1" dirty="0"/>
          </a:p>
          <a:p>
            <a:endParaRPr lang="en-GB" sz="2400" b="1" dirty="0"/>
          </a:p>
          <a:p>
            <a:pPr marL="0" indent="0">
              <a:buNone/>
            </a:pPr>
            <a:endParaRPr lang="en-GB" sz="2400" dirty="0"/>
          </a:p>
        </p:txBody>
      </p:sp>
    </p:spTree>
    <p:extLst>
      <p:ext uri="{BB962C8B-B14F-4D97-AF65-F5344CB8AC3E}">
        <p14:creationId xmlns:p14="http://schemas.microsoft.com/office/powerpoint/2010/main" val="2054589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425-64FA-B1CB-3E0D-6C0FF5E5A44B}"/>
              </a:ext>
            </a:extLst>
          </p:cNvPr>
          <p:cNvSpPr>
            <a:spLocks noGrp="1"/>
          </p:cNvSpPr>
          <p:nvPr>
            <p:ph type="title"/>
          </p:nvPr>
        </p:nvSpPr>
        <p:spPr/>
        <p:txBody>
          <a:bodyPr>
            <a:normAutofit/>
          </a:bodyPr>
          <a:lstStyle/>
          <a:p>
            <a:r>
              <a:rPr lang="en-GB" sz="5400" dirty="0"/>
              <a:t>Importance of Grade 4</a:t>
            </a:r>
            <a:endParaRPr lang="en-GB" sz="5400" b="1" dirty="0"/>
          </a:p>
        </p:txBody>
      </p:sp>
      <p:sp>
        <p:nvSpPr>
          <p:cNvPr id="4" name="Content Placeholder 3">
            <a:extLst>
              <a:ext uri="{FF2B5EF4-FFF2-40B4-BE49-F238E27FC236}">
                <a16:creationId xmlns:a16="http://schemas.microsoft.com/office/drawing/2014/main" id="{EE65C3D9-8D26-391B-3C6B-B1D272B1C704}"/>
              </a:ext>
            </a:extLst>
          </p:cNvPr>
          <p:cNvSpPr>
            <a:spLocks noGrp="1"/>
          </p:cNvSpPr>
          <p:nvPr>
            <p:ph idx="1"/>
          </p:nvPr>
        </p:nvSpPr>
        <p:spPr/>
        <p:txBody>
          <a:bodyPr>
            <a:normAutofit fontScale="92500" lnSpcReduction="20000"/>
          </a:bodyPr>
          <a:lstStyle/>
          <a:p>
            <a:endParaRPr lang="en-GB" sz="2400" dirty="0"/>
          </a:p>
          <a:p>
            <a:r>
              <a:rPr lang="en-GB" sz="2400" dirty="0"/>
              <a:t>Scholars will </a:t>
            </a:r>
            <a:r>
              <a:rPr lang="en-GB" sz="2400" b="1" dirty="0"/>
              <a:t>have to resit </a:t>
            </a:r>
            <a:r>
              <a:rPr lang="en-GB" sz="2400" dirty="0"/>
              <a:t>their </a:t>
            </a:r>
            <a:r>
              <a:rPr lang="en-GB" sz="2400" b="1" dirty="0"/>
              <a:t>English and Maths </a:t>
            </a:r>
            <a:r>
              <a:rPr lang="en-GB" sz="2400" dirty="0"/>
              <a:t>if they do not get the minimum grade.</a:t>
            </a:r>
          </a:p>
          <a:p>
            <a:pPr marL="0" indent="0">
              <a:buNone/>
            </a:pPr>
            <a:endParaRPr lang="en-GB" sz="2400" dirty="0"/>
          </a:p>
          <a:p>
            <a:r>
              <a:rPr lang="en-GB" sz="2400" b="1" dirty="0"/>
              <a:t>Currently at CMA: </a:t>
            </a:r>
            <a:r>
              <a:rPr lang="en-GB" sz="2400" dirty="0"/>
              <a:t>5 x Maths Lessons a week and 7 x English Lessons a week (English Literature and Language)</a:t>
            </a:r>
          </a:p>
          <a:p>
            <a:endParaRPr lang="en-GB" sz="2400" dirty="0"/>
          </a:p>
          <a:p>
            <a:r>
              <a:rPr lang="en-GB" sz="2400" dirty="0"/>
              <a:t>If scholars have to resit, they will study this alongside their course. </a:t>
            </a:r>
          </a:p>
          <a:p>
            <a:endParaRPr lang="en-GB" sz="2400" dirty="0"/>
          </a:p>
          <a:p>
            <a:r>
              <a:rPr lang="en-GB" sz="2400" i="1" dirty="0">
                <a:highlight>
                  <a:srgbClr val="FFFFCC"/>
                </a:highlight>
              </a:rPr>
              <a:t>How can you help? </a:t>
            </a:r>
            <a:r>
              <a:rPr lang="en-GB" sz="2400" dirty="0">
                <a:highlight>
                  <a:srgbClr val="FFFFCC"/>
                </a:highlight>
              </a:rPr>
              <a:t>Discuss with your child their current predicted grade for Maths and English. Speak to  your child about the next steps/ any worries they have.</a:t>
            </a:r>
            <a:endParaRPr lang="en-GB" sz="2400" dirty="0"/>
          </a:p>
        </p:txBody>
      </p:sp>
    </p:spTree>
    <p:extLst>
      <p:ext uri="{BB962C8B-B14F-4D97-AF65-F5344CB8AC3E}">
        <p14:creationId xmlns:p14="http://schemas.microsoft.com/office/powerpoint/2010/main" val="2965141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1758</TotalTime>
  <Words>1709</Words>
  <Application>Microsoft Office PowerPoint</Application>
  <PresentationFormat>Widescreen</PresentationFormat>
  <Paragraphs>244</Paragraphs>
  <Slides>26</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vt:lpstr>
      <vt:lpstr>Calibri Light</vt:lpstr>
      <vt:lpstr>CircularStd</vt:lpstr>
      <vt:lpstr>garagegothicbold</vt:lpstr>
      <vt:lpstr>Retrospect</vt:lpstr>
      <vt:lpstr>1_Retrospect</vt:lpstr>
      <vt:lpstr>PowerPoint Presentation</vt:lpstr>
      <vt:lpstr>Family Briefing: Exam Preparation</vt:lpstr>
      <vt:lpstr>PowerPoint Presentation</vt:lpstr>
      <vt:lpstr>CMA Journey</vt:lpstr>
      <vt:lpstr>PowerPoint Presentation</vt:lpstr>
      <vt:lpstr>PowerPoint Presentation</vt:lpstr>
      <vt:lpstr>GCSE Facts </vt:lpstr>
      <vt:lpstr>Post 16- Next Steps  </vt:lpstr>
      <vt:lpstr>Importance of Grade 4</vt:lpstr>
      <vt:lpstr>GCSE Facts </vt:lpstr>
      <vt:lpstr>Opportunities in school</vt:lpstr>
      <vt:lpstr>Summer Mock Exams</vt:lpstr>
      <vt:lpstr>PowerPoint Presentation</vt:lpstr>
      <vt:lpstr>Memory</vt:lpstr>
      <vt:lpstr>Memory</vt:lpstr>
      <vt:lpstr>Memory</vt:lpstr>
      <vt:lpstr>What does it mean to learn?</vt:lpstr>
      <vt:lpstr>Practice make perfect?</vt:lpstr>
      <vt:lpstr>How can you support your child?</vt:lpstr>
      <vt:lpstr>PowerPoint Presentation</vt:lpstr>
      <vt:lpstr>PowerPoint Presentation</vt:lpstr>
      <vt:lpstr>PowerPoint Presentation</vt:lpstr>
      <vt:lpstr>PowerPoint Presentation</vt:lpstr>
      <vt:lpstr>PowerPoint Presentation</vt:lpstr>
      <vt:lpstr>PowerPoint Presentation</vt:lpstr>
      <vt:lpstr>Carousel for Option Subjects (6.10-6.40pm)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Dunn</dc:creator>
  <cp:lastModifiedBy>Anna Thorley</cp:lastModifiedBy>
  <cp:revision>39</cp:revision>
  <dcterms:created xsi:type="dcterms:W3CDTF">2022-08-22T10:59:25Z</dcterms:created>
  <dcterms:modified xsi:type="dcterms:W3CDTF">2023-05-12T09:12:09Z</dcterms:modified>
</cp:coreProperties>
</file>